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70" r:id="rId9"/>
    <p:sldId id="271" r:id="rId10"/>
    <p:sldId id="343" r:id="rId11"/>
    <p:sldId id="344" r:id="rId12"/>
    <p:sldId id="272" r:id="rId13"/>
    <p:sldId id="309" r:id="rId14"/>
    <p:sldId id="310" r:id="rId15"/>
    <p:sldId id="336" r:id="rId16"/>
    <p:sldId id="274" r:id="rId17"/>
    <p:sldId id="316" r:id="rId18"/>
    <p:sldId id="361" r:id="rId19"/>
    <p:sldId id="317" r:id="rId20"/>
    <p:sldId id="318" r:id="rId21"/>
    <p:sldId id="319" r:id="rId22"/>
    <p:sldId id="358" r:id="rId23"/>
    <p:sldId id="320" r:id="rId24"/>
    <p:sldId id="321" r:id="rId25"/>
    <p:sldId id="322" r:id="rId26"/>
    <p:sldId id="323" r:id="rId27"/>
    <p:sldId id="324" r:id="rId28"/>
    <p:sldId id="325" r:id="rId29"/>
    <p:sldId id="337" r:id="rId30"/>
    <p:sldId id="338" r:id="rId31"/>
    <p:sldId id="339" r:id="rId32"/>
    <p:sldId id="327" r:id="rId33"/>
    <p:sldId id="329" r:id="rId34"/>
    <p:sldId id="330" r:id="rId35"/>
    <p:sldId id="345" r:id="rId36"/>
    <p:sldId id="280" r:id="rId37"/>
    <p:sldId id="283" r:id="rId38"/>
    <p:sldId id="281" r:id="rId39"/>
    <p:sldId id="282" r:id="rId40"/>
    <p:sldId id="284" r:id="rId41"/>
    <p:sldId id="285" r:id="rId42"/>
    <p:sldId id="286" r:id="rId43"/>
    <p:sldId id="331" r:id="rId44"/>
    <p:sldId id="288" r:id="rId45"/>
    <p:sldId id="289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5" r:id="rId55"/>
    <p:sldId id="354" r:id="rId56"/>
    <p:sldId id="356" r:id="rId57"/>
    <p:sldId id="304" r:id="rId58"/>
    <p:sldId id="305" r:id="rId59"/>
    <p:sldId id="306" r:id="rId60"/>
    <p:sldId id="307" r:id="rId61"/>
    <p:sldId id="299" r:id="rId62"/>
    <p:sldId id="357" r:id="rId63"/>
    <p:sldId id="308" r:id="rId64"/>
    <p:sldId id="359" r:id="rId65"/>
    <p:sldId id="360" r:id="rId66"/>
    <p:sldId id="315" r:id="rId67"/>
    <p:sldId id="340" r:id="rId68"/>
    <p:sldId id="333" r:id="rId6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76CC333-7EF5-42D2-AE3D-1B0C53AEE1C8}">
          <p14:sldIdLst>
            <p14:sldId id="256"/>
            <p14:sldId id="257"/>
            <p14:sldId id="258"/>
            <p14:sldId id="259"/>
            <p14:sldId id="260"/>
            <p14:sldId id="263"/>
            <p14:sldId id="267"/>
            <p14:sldId id="270"/>
            <p14:sldId id="271"/>
            <p14:sldId id="343"/>
            <p14:sldId id="344"/>
            <p14:sldId id="272"/>
            <p14:sldId id="309"/>
            <p14:sldId id="310"/>
            <p14:sldId id="336"/>
            <p14:sldId id="274"/>
            <p14:sldId id="316"/>
            <p14:sldId id="361"/>
            <p14:sldId id="317"/>
            <p14:sldId id="318"/>
            <p14:sldId id="319"/>
            <p14:sldId id="358"/>
            <p14:sldId id="320"/>
            <p14:sldId id="321"/>
            <p14:sldId id="322"/>
            <p14:sldId id="323"/>
            <p14:sldId id="324"/>
            <p14:sldId id="325"/>
            <p14:sldId id="337"/>
            <p14:sldId id="338"/>
            <p14:sldId id="339"/>
            <p14:sldId id="327"/>
            <p14:sldId id="329"/>
            <p14:sldId id="330"/>
            <p14:sldId id="345"/>
            <p14:sldId id="280"/>
            <p14:sldId id="283"/>
            <p14:sldId id="281"/>
            <p14:sldId id="282"/>
            <p14:sldId id="284"/>
            <p14:sldId id="285"/>
            <p14:sldId id="286"/>
            <p14:sldId id="331"/>
            <p14:sldId id="288"/>
            <p14:sldId id="289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5"/>
            <p14:sldId id="354"/>
            <p14:sldId id="356"/>
            <p14:sldId id="304"/>
            <p14:sldId id="305"/>
            <p14:sldId id="306"/>
            <p14:sldId id="307"/>
            <p14:sldId id="299"/>
            <p14:sldId id="357"/>
            <p14:sldId id="308"/>
            <p14:sldId id="359"/>
            <p14:sldId id="360"/>
            <p14:sldId id="315"/>
            <p14:sldId id="340"/>
            <p14:sldId id="33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7" autoAdjust="0"/>
  </p:normalViewPr>
  <p:slideViewPr>
    <p:cSldViewPr>
      <p:cViewPr varScale="1">
        <p:scale>
          <a:sx n="82" d="100"/>
          <a:sy n="82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C2691-2C2D-46D1-8428-51E4268C9BE7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A6533-94AF-4360-8334-6EF4FF3B3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05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A6533-94AF-4360-8334-6EF4FF3B322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98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2D55CC0-7231-4097-843E-139B7BE4F72E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C9532C-78C2-4528-8A27-B17B9D58ABD9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cr.cz/Dokumenty/Strategie/Dopravni-politika-CR-pro-obdobi-2014-2020-s-vyhled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gpodralsko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rop.mmr.cz/cs/Vyzvy/Seznam/Vyzva-c-53-Udrzitelna-doprava-integrovane-projekt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getmedia/6facaa00-ee17-41bb-b323-7a2c9cfe86d6/IROP-kriteria-pro-ZoZp-SC-4-1.pdf?ext=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@lagpodralsko.com" TargetMode="External"/><Relationship Id="rId2" Type="http://schemas.openxmlformats.org/officeDocument/2006/relationships/hyperlink" Target="http://www.lagpodralsko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2224" y="2824919"/>
            <a:ext cx="6400800" cy="3057872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VýzvA</a:t>
            </a:r>
            <a:r>
              <a:rPr lang="cs-CZ" sz="1800" dirty="0" smtClean="0"/>
              <a:t> </a:t>
            </a:r>
            <a:r>
              <a:rPr lang="cs-CZ" sz="1800" dirty="0" smtClean="0"/>
              <a:t>IROP č. </a:t>
            </a:r>
            <a:r>
              <a:rPr lang="cs-CZ" sz="1800" dirty="0"/>
              <a:t>6</a:t>
            </a:r>
            <a:endParaRPr lang="cs-CZ" sz="1800" dirty="0" smtClean="0"/>
          </a:p>
          <a:p>
            <a:r>
              <a:rPr lang="cs-CZ" sz="1800" dirty="0" smtClean="0"/>
              <a:t>bezpečnost dopravy</a:t>
            </a:r>
          </a:p>
          <a:p>
            <a:endParaRPr lang="cs-CZ" sz="1800" dirty="0" smtClean="0"/>
          </a:p>
          <a:p>
            <a:r>
              <a:rPr lang="cs-CZ" sz="1800" dirty="0" smtClean="0"/>
              <a:t>VAZBA </a:t>
            </a:r>
            <a:r>
              <a:rPr lang="cs-CZ" sz="1800" dirty="0"/>
              <a:t>NA VÝZVU ŘO IROP Č. 53 UDRŽITELNÁ DOPRAVA - INTEGROVANÉ PROJEKTY CLLD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LAG Podralsko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C:\Users\Strnadova Dagmar\Desktop\IROP\Logo-IROP-a-MMR-v-JPG (2)\Logo IROP a MMR v JPG\IROP_CZ_RO_B_C 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" y="116632"/>
            <a:ext cx="9144000" cy="150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loga\LAG Podralsko-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5157192"/>
            <a:ext cx="20093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5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Bezpečnost dopravy – hlavní 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rekonstrukce, modernizace a výstavba chodníků podél silnic I., II. a III. třídy a místních komunikací nebo chodníků a stezek odklánějících pěší dopravu od silnic I., II. a III. třídy a místních komunikací, přizpůsobených osobám s omezenou schopností pohybu a orientace, včetně přechodů pro chodce a míst pro přecházení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 rekonstrukce</a:t>
            </a:r>
            <a:r>
              <a:rPr lang="cs-CZ" dirty="0"/>
              <a:t>, modernizace a výstavba bezbariérových komunikací pro pěší k zastávkám veřejné hromadné dopravy, </a:t>
            </a:r>
          </a:p>
          <a:p>
            <a:r>
              <a:rPr lang="cs-CZ" dirty="0" smtClean="0"/>
              <a:t>rekonstrukce</a:t>
            </a:r>
            <a:r>
              <a:rPr lang="cs-CZ" dirty="0"/>
              <a:t>, modernizace a výstavba podchodů nebo lávek pro chodce přes silnice I., II. a III. třídy, místní komunikace, železniční a tramvajovou dráhu, přizpůsobených osobám s omezenou schopností pohybu a orientace a navazujících na bezbariérové komunikace pro pěší, </a:t>
            </a:r>
          </a:p>
          <a:p>
            <a:r>
              <a:rPr lang="cs-CZ" dirty="0" smtClean="0"/>
              <a:t>realizace </a:t>
            </a:r>
            <a:r>
              <a:rPr lang="cs-CZ" dirty="0"/>
              <a:t>prvků zvyšujících bezpečnost železniční, silniční, cyklistické a pěší dopravy (bezpečnostní opatření realizovaná na silnici, místní komunikaci nebo dráze, veřejné osvětlení, prvky inteligentních dopravních systémů), </a:t>
            </a:r>
          </a:p>
          <a:p>
            <a:r>
              <a:rPr lang="cs-CZ" dirty="0" smtClean="0"/>
              <a:t>je </a:t>
            </a:r>
            <a:r>
              <a:rPr lang="cs-CZ" dirty="0"/>
              <a:t>možná realizace zmírňujících a kompenzačních opatření pro minimalizaci negativních vlivů na životní prostředí (např. výsadba doprovodné zeleně), vždy </a:t>
            </a:r>
            <a:r>
              <a:rPr lang="cs-CZ" dirty="0" smtClean="0"/>
              <a:t>při </a:t>
            </a:r>
            <a:r>
              <a:rPr lang="cs-CZ" dirty="0"/>
              <a:t>současné rekonstrukci, modernizaci nebo výstavbě chodníků, bezbariérových komunikací, podchodů nebo lávek nebo prvků zvyšujících bezpečnost dopravy, </a:t>
            </a:r>
          </a:p>
          <a:p>
            <a:r>
              <a:rPr lang="cs-CZ" dirty="0" smtClean="0"/>
              <a:t>je </a:t>
            </a:r>
            <a:r>
              <a:rPr lang="cs-CZ" dirty="0"/>
              <a:t>možná kombinace uvedených aktivit.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12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Bezpečnost dopravy – vedlejší 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realizace </a:t>
            </a:r>
            <a:r>
              <a:rPr lang="cs-CZ" dirty="0"/>
              <a:t>stavbou vyvolaných investic, </a:t>
            </a:r>
          </a:p>
          <a:p>
            <a:r>
              <a:rPr lang="cs-CZ" dirty="0" smtClean="0"/>
              <a:t>zpracování </a:t>
            </a:r>
            <a:r>
              <a:rPr lang="cs-CZ" dirty="0"/>
              <a:t>projektových dokumentací, </a:t>
            </a:r>
          </a:p>
          <a:p>
            <a:r>
              <a:rPr lang="cs-CZ" dirty="0" smtClean="0"/>
              <a:t>výkup </a:t>
            </a:r>
            <a:r>
              <a:rPr lang="cs-CZ" dirty="0"/>
              <a:t>nemovitostí podmiňujících výstavbu, </a:t>
            </a:r>
          </a:p>
          <a:p>
            <a:r>
              <a:rPr lang="cs-CZ" dirty="0" smtClean="0"/>
              <a:t>provádění </a:t>
            </a:r>
            <a:r>
              <a:rPr lang="cs-CZ" dirty="0"/>
              <a:t>inženýrské činnosti ve výstavbě, </a:t>
            </a:r>
          </a:p>
          <a:p>
            <a:r>
              <a:rPr lang="cs-CZ" dirty="0" smtClean="0"/>
              <a:t>vybrané </a:t>
            </a:r>
            <a:r>
              <a:rPr lang="cs-CZ" dirty="0"/>
              <a:t>služby bezprostředně související s realizací projektu, </a:t>
            </a:r>
          </a:p>
          <a:p>
            <a:r>
              <a:rPr lang="cs-CZ" dirty="0" smtClean="0"/>
              <a:t>povinná publicita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73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LAG </a:t>
            </a:r>
            <a:r>
              <a:rPr lang="cs-CZ" dirty="0"/>
              <a:t>Podralsko – IROP – </a:t>
            </a:r>
            <a:r>
              <a:rPr lang="cs-CZ" dirty="0" smtClean="0"/>
              <a:t>Bezpečnost dopravy II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49913"/>
              </p:ext>
            </p:extLst>
          </p:nvPr>
        </p:nvGraphicFramePr>
        <p:xfrm>
          <a:off x="611560" y="1628800"/>
          <a:ext cx="7776864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3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3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056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u="none" strike="noStrike" dirty="0">
                          <a:effectLst/>
                        </a:rPr>
                        <a:t>Oprávnění žadatelé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obce</a:t>
                      </a:r>
                    </a:p>
                    <a:p>
                      <a:pPr algn="l" fontAlgn="t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dobrovolné svazky obcí</a:t>
                      </a:r>
                    </a:p>
                    <a:p>
                      <a:pPr algn="l" fontAlgn="t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organizace zřizované nebo zakládané obcemi</a:t>
                      </a:r>
                    </a:p>
                    <a:p>
                      <a:pPr algn="l" fontAlgn="t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organizace zřizované nebo zakládané dobrovolnými svazky obcí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48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u="none" strike="noStrike" dirty="0">
                          <a:effectLst/>
                        </a:rPr>
                        <a:t>Cílová skupina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cs-CZ" sz="14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cs-CZ" sz="18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cs-CZ" sz="1800" u="none" strike="noStrike" dirty="0" smtClean="0">
                          <a:effectLst/>
                        </a:rPr>
                        <a:t>obyvatelé</a:t>
                      </a:r>
                    </a:p>
                    <a:p>
                      <a:pPr algn="l" fontAlgn="t"/>
                      <a:r>
                        <a:rPr lang="cs-CZ" sz="1800" u="none" strike="noStrike" dirty="0" smtClean="0">
                          <a:effectLst/>
                        </a:rPr>
                        <a:t>návštěvníci, dojíždějící za prací a službami</a:t>
                      </a:r>
                    </a:p>
                    <a:p>
                      <a:pPr algn="l" fontAlgn="t"/>
                      <a:r>
                        <a:rPr lang="cs-CZ" sz="1800" u="none" strike="noStrike" dirty="0" smtClean="0">
                          <a:effectLst/>
                        </a:rPr>
                        <a:t>uživatelé veřejné dopravy</a:t>
                      </a:r>
                      <a:endParaRPr lang="cs-CZ" sz="1800" u="none" strike="noStrike" dirty="0">
                        <a:effectLst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51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Způsobilé výdaje – hlavní aktivity (min.85%)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8497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 smtClean="0"/>
              <a:t>Stavby</a:t>
            </a:r>
            <a:endParaRPr lang="cs-CZ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výdaje </a:t>
            </a:r>
            <a:r>
              <a:rPr lang="cs-CZ" sz="1400" dirty="0"/>
              <a:t>na realizaci chodníků a pásů pro chodce jako součástí silnice nebo místní komunikace, samostatných chodníků a stezek pro pěší, společných pásů pro cyklisty a chodce v přidruženém prostoru silnic a místních komunikací, stezek pro cyklisty a chodce, včetně všech konstrukčních vrstev a opatření pro osoby s omezenou schopností pohybu a orientace;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výdaje </a:t>
            </a:r>
            <a:r>
              <a:rPr lang="cs-CZ" sz="1400" dirty="0"/>
              <a:t>na realizaci prvků zvyšujících bezpečnost pěší dopravy: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podchody</a:t>
            </a:r>
            <a:r>
              <a:rPr lang="cs-CZ" sz="1400" dirty="0"/>
              <a:t>, lávky, části mostních objektů a propustků, na kterých je komunikace pro pěší vedena,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opěrné </a:t>
            </a:r>
            <a:r>
              <a:rPr lang="cs-CZ" sz="1400" dirty="0"/>
              <a:t>zdi, násypy, svahy a příkopy,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místa </a:t>
            </a:r>
            <a:r>
              <a:rPr lang="cs-CZ" sz="1400" dirty="0"/>
              <a:t>pro přecházení, přechody pro chodce, přejezdy pro cyklisty, jejich nasvětlení a ochranné ostrůvky, vysazené chodníkové plochy,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nástupiště </a:t>
            </a:r>
            <a:r>
              <a:rPr lang="cs-CZ" sz="1400" dirty="0"/>
              <a:t>autobusových, trolejbusových a tramvajových zastávek včetně bezbariérového propojení nástupišť,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/>
              <a:t>jízdní pruhy pro cyklisty umístěné podél pásu pro chodce v přidruženém prostoru silnic a místních </a:t>
            </a:r>
            <a:r>
              <a:rPr lang="cs-CZ" sz="1400" dirty="0" smtClean="0"/>
              <a:t>kom.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stezka </a:t>
            </a:r>
            <a:r>
              <a:rPr lang="cs-CZ" sz="1400" dirty="0"/>
              <a:t>pro cyklisty vedená současně s komunikací pro pěší v trase silnice nebo místní komunikace,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zábradlí </a:t>
            </a:r>
            <a:r>
              <a:rPr lang="cs-CZ" sz="1400" dirty="0"/>
              <a:t>na mostech a zábradlí jako bezpečnostní opatření,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svislé </a:t>
            </a:r>
            <a:r>
              <a:rPr lang="cs-CZ" sz="1400" dirty="0"/>
              <a:t>a vodorovné dopravní značení a zvýrazňující prvky,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světelné </a:t>
            </a:r>
            <a:r>
              <a:rPr lang="cs-CZ" sz="1400" dirty="0"/>
              <a:t>signalizační zařízení řídící provoz samostatného přechodu pro chodce nebo samostatného přechodu pro chodce s přejezdem pro cyklisty,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veřejné </a:t>
            </a:r>
            <a:r>
              <a:rPr lang="cs-CZ" sz="1400" dirty="0"/>
              <a:t>osvětlení komunikace pro pěší a hlavního dopravního prostoru pozemní komunikace,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bezpečnostní </a:t>
            </a:r>
            <a:r>
              <a:rPr lang="cs-CZ" sz="1400" dirty="0"/>
              <a:t>opatření realizovaná na silnici, místní komunikaci nebo </a:t>
            </a:r>
            <a:r>
              <a:rPr lang="cs-CZ" sz="1400" dirty="0" smtClean="0"/>
              <a:t>dráze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dešťové </a:t>
            </a:r>
            <a:r>
              <a:rPr lang="cs-CZ" sz="1400" dirty="0"/>
              <a:t>vpusti, šachty a přípojky k odvodu vod z povrchu komunikace do kanalizace,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vegetační </a:t>
            </a:r>
            <a:r>
              <a:rPr lang="cs-CZ" sz="1400" dirty="0"/>
              <a:t>úpravy pozemků dotčených stavbou,</a:t>
            </a:r>
          </a:p>
          <a:p>
            <a:pPr marL="0" indent="0">
              <a:buNone/>
            </a:pPr>
            <a:r>
              <a:rPr lang="cs-CZ" sz="1400" dirty="0"/>
              <a:t>D</a:t>
            </a:r>
            <a:r>
              <a:rPr lang="cs-CZ" sz="1400" dirty="0" smtClean="0"/>
              <a:t>alší </a:t>
            </a:r>
            <a:r>
              <a:rPr lang="cs-CZ" sz="1400" dirty="0"/>
              <a:t>související </a:t>
            </a:r>
            <a:r>
              <a:rPr lang="cs-CZ" sz="1400" dirty="0" smtClean="0"/>
              <a:t>výdaje: příprava staveniště, demolice </a:t>
            </a:r>
            <a:r>
              <a:rPr lang="cs-CZ" sz="1400" dirty="0"/>
              <a:t>objektů podmiňujících </a:t>
            </a:r>
            <a:r>
              <a:rPr lang="cs-CZ" sz="1400" dirty="0" smtClean="0"/>
              <a:t>výstavbu, manipulace </a:t>
            </a:r>
            <a:r>
              <a:rPr lang="cs-CZ" sz="1400" dirty="0"/>
              <a:t>s kulturními vrstvami </a:t>
            </a:r>
            <a:r>
              <a:rPr lang="cs-CZ" sz="1400" dirty="0" smtClean="0"/>
              <a:t>zeminy, rekultivace </a:t>
            </a:r>
            <a:r>
              <a:rPr lang="cs-CZ" sz="1400" dirty="0"/>
              <a:t>ploch původně zastavěných </a:t>
            </a:r>
            <a:r>
              <a:rPr lang="cs-CZ" sz="1400" dirty="0" smtClean="0"/>
              <a:t>pozemků + DPH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6208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Způsobilé výdaje – vedlejší aktivity (max.15%)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Stavby</a:t>
            </a:r>
          </a:p>
          <a:p>
            <a:pPr marL="0" indent="0">
              <a:buNone/>
            </a:pPr>
            <a:r>
              <a:rPr lang="cs-CZ" dirty="0" smtClean="0"/>
              <a:t>výdaje </a:t>
            </a:r>
            <a:r>
              <a:rPr lang="cs-CZ" dirty="0"/>
              <a:t>související s komunikací pro pěší:</a:t>
            </a:r>
          </a:p>
          <a:p>
            <a:r>
              <a:rPr lang="cs-CZ" dirty="0" smtClean="0"/>
              <a:t>přístřešky </a:t>
            </a:r>
            <a:r>
              <a:rPr lang="cs-CZ" dirty="0"/>
              <a:t>a čekárny autobusových, trolejbusových a tramvajových zastávek, související volně dostupné pevné stojany a uzamykatelné boxy na jízdní kola, detekce jejich obsazenosti, lavičky, osvětlení a informační tabule,</a:t>
            </a:r>
          </a:p>
          <a:p>
            <a:r>
              <a:rPr lang="cs-CZ" dirty="0" smtClean="0"/>
              <a:t>zálivy </a:t>
            </a:r>
            <a:r>
              <a:rPr lang="cs-CZ" dirty="0"/>
              <a:t>autobusových a trolejbusových zastávek;</a:t>
            </a:r>
          </a:p>
          <a:p>
            <a:pPr marL="0" indent="0">
              <a:buNone/>
            </a:pPr>
            <a:r>
              <a:rPr lang="cs-CZ" dirty="0" smtClean="0"/>
              <a:t>výdaje </a:t>
            </a:r>
            <a:r>
              <a:rPr lang="cs-CZ" dirty="0"/>
              <a:t>na odůvodněné stavbou vyvolané investice:</a:t>
            </a:r>
          </a:p>
          <a:p>
            <a:r>
              <a:rPr lang="cs-CZ" dirty="0" smtClean="0"/>
              <a:t>stavbou </a:t>
            </a:r>
            <a:r>
              <a:rPr lang="cs-CZ" dirty="0"/>
              <a:t>vyvolané ostatní úpravy a přeložky stávajících pozemních komunikací a připojení sousedních nemovitostí,</a:t>
            </a:r>
          </a:p>
          <a:p>
            <a:r>
              <a:rPr lang="cs-CZ" dirty="0" smtClean="0"/>
              <a:t>stavbou </a:t>
            </a:r>
            <a:r>
              <a:rPr lang="cs-CZ" dirty="0"/>
              <a:t>vyvolané ostatní úpravy a přeložky stávajících inženýrských sítí, vodotečí, drážních objektů a oplocení,</a:t>
            </a:r>
          </a:p>
          <a:p>
            <a:r>
              <a:rPr lang="cs-CZ" dirty="0" smtClean="0"/>
              <a:t>provizorní </a:t>
            </a:r>
            <a:r>
              <a:rPr lang="cs-CZ" dirty="0"/>
              <a:t>komunikace a lávky pro pěší a cyklisty a přechodné dopravní značení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92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– </a:t>
            </a:r>
            <a:r>
              <a:rPr lang="cs-CZ" dirty="0" smtClean="0"/>
              <a:t>vedlejší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03920" cy="4572000"/>
          </a:xfrm>
        </p:spPr>
        <p:txBody>
          <a:bodyPr>
            <a:noAutofit/>
          </a:bodyPr>
          <a:lstStyle/>
          <a:p>
            <a:r>
              <a:rPr lang="cs-CZ" sz="1800" dirty="0"/>
              <a:t>Projektová </a:t>
            </a:r>
            <a:r>
              <a:rPr lang="cs-CZ" sz="1800" dirty="0" smtClean="0"/>
              <a:t>dokumentace</a:t>
            </a:r>
          </a:p>
          <a:p>
            <a:r>
              <a:rPr lang="cs-CZ" sz="1800" dirty="0"/>
              <a:t>Nákup pozemků a </a:t>
            </a:r>
            <a:r>
              <a:rPr lang="cs-CZ" sz="1800" dirty="0" smtClean="0"/>
              <a:t>staveb 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nákup </a:t>
            </a:r>
            <a:r>
              <a:rPr lang="cs-CZ" sz="1800" dirty="0"/>
              <a:t>a vyvlastnění nemovitostí nesmí přesáhnout 10 % celkových způsobilých výdajů projektu</a:t>
            </a:r>
            <a:r>
              <a:rPr lang="cs-CZ" sz="18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Zabezpečení výstavby</a:t>
            </a:r>
          </a:p>
          <a:p>
            <a:pPr marL="0" indent="0">
              <a:buNone/>
            </a:pPr>
            <a:r>
              <a:rPr lang="cs-CZ" sz="1800" dirty="0" smtClean="0"/>
              <a:t>výdaje </a:t>
            </a:r>
            <a:r>
              <a:rPr lang="cs-CZ" sz="1800" dirty="0"/>
              <a:t>na zabezpečení </a:t>
            </a:r>
            <a:r>
              <a:rPr lang="cs-CZ" sz="1800" dirty="0" smtClean="0"/>
              <a:t>výstavby: technický </a:t>
            </a:r>
            <a:r>
              <a:rPr lang="cs-CZ" sz="1800" dirty="0"/>
              <a:t>dozor investora (TDI</a:t>
            </a:r>
            <a:r>
              <a:rPr lang="cs-CZ" sz="1800" dirty="0" smtClean="0"/>
              <a:t>), autorský </a:t>
            </a:r>
            <a:r>
              <a:rPr lang="cs-CZ" sz="1800" dirty="0"/>
              <a:t>dozor (AD</a:t>
            </a:r>
            <a:r>
              <a:rPr lang="cs-CZ" sz="1800" dirty="0" smtClean="0"/>
              <a:t>), zajištění </a:t>
            </a:r>
            <a:r>
              <a:rPr lang="cs-CZ" sz="1800" dirty="0"/>
              <a:t>bezpečnosti a ochrany zdraví při práci (BOZP</a:t>
            </a:r>
            <a:r>
              <a:rPr lang="cs-CZ" sz="1800" dirty="0" smtClean="0"/>
              <a:t>), geodetické </a:t>
            </a:r>
            <a:r>
              <a:rPr lang="cs-CZ" sz="1800" dirty="0"/>
              <a:t>práce, zkoušky materiálů a konstrukcí na staveništi; výdaje na </a:t>
            </a:r>
            <a:r>
              <a:rPr lang="cs-CZ" sz="1800" dirty="0" err="1"/>
              <a:t>inženýring</a:t>
            </a:r>
            <a:r>
              <a:rPr lang="cs-CZ" sz="1800" dirty="0"/>
              <a:t> </a:t>
            </a:r>
            <a:r>
              <a:rPr lang="cs-CZ" sz="1800" dirty="0" smtClean="0"/>
              <a:t>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Pořízení služeb bezprostředně souvisejících s realizací </a:t>
            </a:r>
            <a:r>
              <a:rPr lang="cs-CZ" sz="1800" dirty="0" smtClean="0"/>
              <a:t>projektu: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výdaje </a:t>
            </a:r>
            <a:r>
              <a:rPr lang="cs-CZ" sz="1800" dirty="0"/>
              <a:t>na zpracování studie </a:t>
            </a:r>
            <a:r>
              <a:rPr lang="cs-CZ" sz="1800" dirty="0" smtClean="0"/>
              <a:t>proveditelnosti, výdaje </a:t>
            </a:r>
            <a:r>
              <a:rPr lang="cs-CZ" sz="1800" dirty="0"/>
              <a:t>na zpracování zadávacích podmínek k zakázkám a organizaci výběrových a zadávacích řízení.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Povinná publicita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DPH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</a:t>
            </a:r>
            <a:r>
              <a:rPr lang="cs-CZ" sz="1800" dirty="0"/>
              <a:t>DPH je způsobilým výdajem, jen je-li způsobilým výdajem plnění, ke kterému se </a:t>
            </a:r>
            <a:r>
              <a:rPr lang="cs-CZ" sz="1800" dirty="0" smtClean="0"/>
              <a:t>vztahuje, pokud </a:t>
            </a:r>
            <a:r>
              <a:rPr lang="cs-CZ" sz="1800" dirty="0"/>
              <a:t>nemá žadatel jakožto plátce DPH k podporovaným vedlejším aktivitám nárok na odpočet na </a:t>
            </a:r>
            <a:r>
              <a:rPr lang="cs-CZ" sz="1800" dirty="0" smtClean="0"/>
              <a:t>vstupu, pokud </a:t>
            </a:r>
            <a:r>
              <a:rPr lang="cs-CZ" sz="1800" dirty="0"/>
              <a:t>žadatel není plátce DPH, způsobilým výdajem je celková pořizovací cena.</a:t>
            </a:r>
          </a:p>
        </p:txBody>
      </p:sp>
    </p:spTree>
    <p:extLst>
      <p:ext uri="{BB962C8B-B14F-4D97-AF65-F5344CB8AC3E}">
        <p14:creationId xmlns:p14="http://schemas.microsoft.com/office/powerpoint/2010/main" val="4181891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LAG </a:t>
            </a:r>
            <a:r>
              <a:rPr lang="cs-CZ" dirty="0"/>
              <a:t>Podralsko – IROP – </a:t>
            </a:r>
            <a:r>
              <a:rPr lang="cs-CZ" dirty="0" smtClean="0"/>
              <a:t>Bezpečnost dopravy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Povinné </a:t>
            </a:r>
            <a:br>
              <a:rPr lang="cs-CZ" b="1" dirty="0" smtClean="0"/>
            </a:br>
            <a:r>
              <a:rPr lang="cs-CZ" b="1" dirty="0" smtClean="0"/>
              <a:t>přílohy </a:t>
            </a:r>
            <a:endParaRPr lang="cs-CZ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1491"/>
              </p:ext>
            </p:extLst>
          </p:nvPr>
        </p:nvGraphicFramePr>
        <p:xfrm>
          <a:off x="2267744" y="1412776"/>
          <a:ext cx="6696744" cy="5221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9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7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 dirty="0">
                          <a:effectLst/>
                        </a:rPr>
                        <a:t>Plná moc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2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>
                          <a:effectLst/>
                        </a:rPr>
                        <a:t>Zadávací a výběrová řízení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  <a:latin typeface="+mj-lt"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Doklady o právní subjektivitě – nedokládá se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  <a:latin typeface="+mn-lt"/>
                        </a:rPr>
                        <a:t>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Výpis z Rejstříku trestů – nedokládá se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99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5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>
                          <a:effectLst/>
                        </a:rPr>
                        <a:t>Studie proveditelnosti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6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 dirty="0">
                          <a:effectLst/>
                        </a:rPr>
                        <a:t>Karta souladu projektu s principy udržitelné mobility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8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7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>
                          <a:effectLst/>
                        </a:rPr>
                        <a:t>Čestné prohlášení o skutečném majiteli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8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 dirty="0">
                          <a:effectLst/>
                        </a:rPr>
                        <a:t>Územní rozhodnutí nebo územní souhlas nebo veřejnoprávní smlouva nahrazující územní řízení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691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9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 dirty="0">
                          <a:effectLst/>
                        </a:rPr>
                        <a:t>Žádost o stavební povolení nebo ohlášení, případně stavební povolení nebo souhlas s provedením ohlášeného stavebního záměru nebo veřejnoprávní smlouva nahrazující stavební povolení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10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>
                          <a:effectLst/>
                        </a:rPr>
                        <a:t>Projektová dokumentace pro vydání stavebního povolení nebo pro ohlášení stavby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11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>
                          <a:effectLst/>
                        </a:rPr>
                        <a:t>Položkový rozpočet stavby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u="none" strike="noStrike">
                          <a:effectLst/>
                        </a:rPr>
                        <a:t>12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Doklady k výkupu nemovitostí</a:t>
                      </a:r>
                      <a:r>
                        <a:rPr lang="cs-CZ" sz="1400" b="0" baseline="0" dirty="0" smtClean="0"/>
                        <a:t> – nedokládá se</a:t>
                      </a:r>
                      <a:endParaRPr lang="cs-CZ" sz="1400" b="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13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 dirty="0">
                          <a:effectLst/>
                        </a:rPr>
                        <a:t>Výpočet čistých jiných peněžních příjmů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14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400" b="1" u="none" strike="noStrike" dirty="0">
                          <a:effectLst/>
                        </a:rPr>
                        <a:t>Smlouva o spolupráci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58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Osnova studie proveditelnosti </a:t>
            </a:r>
            <a:br>
              <a:rPr lang="cs-CZ" dirty="0" smtClean="0"/>
            </a:br>
            <a:r>
              <a:rPr lang="cs-CZ" sz="2200" b="1" dirty="0" smtClean="0"/>
              <a:t>aktivita Bezpečnost dopravy</a:t>
            </a:r>
            <a:endParaRPr lang="cs-CZ" sz="2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76" y="1175213"/>
            <a:ext cx="7587952" cy="56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SP – Bod 1 a bod 2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9572"/>
            <a:ext cx="7056527" cy="556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46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92088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Studie proveditelnosti, bod 3 osnovy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pl-PL" sz="2000" dirty="0"/>
              <a:t>	</a:t>
            </a:r>
            <a:r>
              <a:rPr lang="pl-PL" sz="2000" b="1" dirty="0"/>
              <a:t>CHARAKTERISTIKA PROJEKTU A JEHO SOULAD S PROGRAMEM</a:t>
            </a:r>
            <a:endParaRPr lang="cs-CZ" sz="2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cs-CZ" sz="3500" dirty="0"/>
              <a:t>Místo realizace </a:t>
            </a:r>
            <a:r>
              <a:rPr lang="cs-CZ" sz="3500" dirty="0" smtClean="0"/>
              <a:t>projektu</a:t>
            </a:r>
          </a:p>
          <a:p>
            <a:pPr marL="0" lvl="0" indent="0">
              <a:buNone/>
            </a:pPr>
            <a:endParaRPr lang="cs-CZ" sz="3500" dirty="0"/>
          </a:p>
          <a:p>
            <a:pPr lvl="0"/>
            <a:r>
              <a:rPr lang="cs-CZ" sz="3500" dirty="0"/>
              <a:t>Popis cílových skupin projektu. Výběr z cílových skupin proveďte dle textu výzvy</a:t>
            </a:r>
            <a:r>
              <a:rPr lang="cs-CZ" sz="3500" dirty="0" smtClean="0"/>
              <a:t>.</a:t>
            </a:r>
          </a:p>
          <a:p>
            <a:pPr marL="0" lvl="0" indent="0">
              <a:buNone/>
            </a:pPr>
            <a:endParaRPr lang="cs-CZ" sz="3500" dirty="0"/>
          </a:p>
          <a:p>
            <a:pPr lvl="0"/>
            <a:r>
              <a:rPr lang="cs-CZ" sz="3500" dirty="0"/>
              <a:t>Popište dopady a přínosy projektu na cílové skupiny</a:t>
            </a:r>
            <a:r>
              <a:rPr lang="cs-CZ" sz="3500" dirty="0" smtClean="0"/>
              <a:t>.</a:t>
            </a:r>
          </a:p>
          <a:p>
            <a:pPr marL="0" lvl="0" indent="0">
              <a:buNone/>
            </a:pPr>
            <a:endParaRPr lang="cs-CZ" sz="3500" dirty="0"/>
          </a:p>
          <a:p>
            <a:pPr lvl="0"/>
            <a:r>
              <a:rPr lang="cs-CZ" sz="3500" dirty="0"/>
              <a:t>Zdůvodnění záměru a jeho vazba na specifický cíl 1.2 Zvýšení podílu udržitelných forem dopravy:</a:t>
            </a:r>
          </a:p>
          <a:p>
            <a:pPr lvl="1"/>
            <a:r>
              <a:rPr lang="cs-CZ" sz="3500" dirty="0"/>
              <a:t>  uveďte, jakým způsobem projekt přispívá ke zvýšení bezpečnosti a </a:t>
            </a:r>
            <a:r>
              <a:rPr lang="cs-CZ" sz="3500" dirty="0" smtClean="0"/>
              <a:t>bezbariérovosti</a:t>
            </a:r>
          </a:p>
          <a:p>
            <a:pPr lvl="1"/>
            <a:endParaRPr lang="cs-CZ" sz="3500" dirty="0"/>
          </a:p>
          <a:p>
            <a:pPr lvl="0"/>
            <a:r>
              <a:rPr lang="cs-CZ" sz="3500" dirty="0"/>
              <a:t>Popis cílů </a:t>
            </a:r>
            <a:r>
              <a:rPr lang="cs-CZ" sz="3500" dirty="0" smtClean="0"/>
              <a:t>projektu</a:t>
            </a:r>
          </a:p>
          <a:p>
            <a:pPr lvl="0"/>
            <a:endParaRPr lang="cs-CZ" sz="3500" dirty="0"/>
          </a:p>
          <a:p>
            <a:pPr lvl="0"/>
            <a:r>
              <a:rPr lang="cs-CZ" sz="3500" dirty="0"/>
              <a:t>Problémy, které má realizace projektu </a:t>
            </a:r>
            <a:r>
              <a:rPr lang="cs-CZ" sz="3500" dirty="0" smtClean="0"/>
              <a:t>vyřešit</a:t>
            </a:r>
          </a:p>
          <a:p>
            <a:pPr lvl="0"/>
            <a:endParaRPr lang="cs-CZ" sz="3500" dirty="0"/>
          </a:p>
          <a:p>
            <a:pPr lvl="0"/>
            <a:r>
              <a:rPr lang="cs-CZ" sz="3500" dirty="0"/>
              <a:t>Popis souladu projektu s Dopravní politikou ČR 2014-2020 se zaměřením na kapitoly 4.2.5, 4.2.6 a 4.6 (uvedení relevantních opatření</a:t>
            </a:r>
            <a:r>
              <a:rPr lang="cs-CZ" sz="3500" dirty="0" smtClean="0"/>
              <a:t>)</a:t>
            </a:r>
            <a:endParaRPr lang="cs-CZ" sz="3500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P</a:t>
            </a:r>
            <a:r>
              <a:rPr lang="cs-CZ" sz="1400" dirty="0" smtClean="0"/>
              <a:t>opíšete místo realizace, </a:t>
            </a:r>
            <a:r>
              <a:rPr lang="cs-CZ" sz="1400" dirty="0" err="1" smtClean="0"/>
              <a:t>k.ú</a:t>
            </a:r>
            <a:r>
              <a:rPr lang="cs-CZ" sz="1400" dirty="0" smtClean="0"/>
              <a:t>., mapa, zákres trasy…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Výzva MAS </a:t>
            </a:r>
          </a:p>
          <a:p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 smtClean="0"/>
              <a:t>Co projekt přinese cílovým skupinám? Proč jej chcete realizovat?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 smtClean="0"/>
              <a:t>Ve vazbě na hlavní aktivity projektu a místo realizace 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 smtClean="0"/>
              <a:t>Co je cílem projektu? Proč je projekt realizován, co přinese cílové skupině?</a:t>
            </a:r>
          </a:p>
          <a:p>
            <a:r>
              <a:rPr lang="cs-CZ" sz="1400" dirty="0" smtClean="0"/>
              <a:t>K čemu dojde, když bude projekt realizován?</a:t>
            </a:r>
          </a:p>
          <a:p>
            <a:endParaRPr lang="cs-CZ" sz="1400" dirty="0"/>
          </a:p>
          <a:p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www.mdcr.cz/Dokumenty/Strategie/Dopravni-politika-CR-pro-obdobi-2014-2020-s-vyhled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256796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Bezpečnost dopravy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cs-CZ" dirty="0" smtClean="0"/>
              <a:t>ZAMĚŘENÍ </a:t>
            </a:r>
            <a:r>
              <a:rPr lang="cs-CZ" dirty="0" smtClean="0"/>
              <a:t>VÝZVY </a:t>
            </a:r>
            <a:r>
              <a:rPr lang="cs-CZ" dirty="0" smtClean="0"/>
              <a:t>NA </a:t>
            </a:r>
            <a:r>
              <a:rPr lang="cs-CZ" dirty="0" smtClean="0"/>
              <a:t>AKTIVITU</a:t>
            </a: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Bezpečnost </a:t>
            </a:r>
            <a:r>
              <a:rPr lang="cs-CZ" dirty="0" smtClean="0"/>
              <a:t>dopravy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56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1091608"/>
          </a:xfrm>
        </p:spPr>
        <p:txBody>
          <a:bodyPr>
            <a:noAutofit/>
          </a:bodyPr>
          <a:lstStyle/>
          <a:p>
            <a:pPr lvl="0"/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b="1" dirty="0" smtClean="0"/>
              <a:t>Studie proveditelnosti, bod 4 osnovy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b="1" cap="all" dirty="0"/>
              <a:t>Podrobný popis projektu</a:t>
            </a:r>
            <a:r>
              <a:rPr lang="cs-CZ" sz="2000" b="1" dirty="0"/>
              <a:t/>
            </a:r>
            <a:br>
              <a:rPr lang="cs-CZ" sz="2000" b="1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038600" cy="5257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 </a:t>
            </a:r>
            <a:r>
              <a:rPr lang="cs-CZ" sz="1400" dirty="0" smtClean="0"/>
              <a:t>Výchozí </a:t>
            </a:r>
            <a:r>
              <a:rPr lang="cs-CZ" sz="1400" dirty="0"/>
              <a:t>stav: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</a:rPr>
              <a:t>stručný popis výchozí situace,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</a:rPr>
              <a:t>intenzita automobilové dopravy na silnicích nebo místních komunikacích, dotčených realizací projektu, např. podle celostátního sčítání dopravy, vlastního sčítání v souladu s TP 189 nebo zjištěná jiným ověřitelným způsobem.</a:t>
            </a:r>
          </a:p>
          <a:p>
            <a:pPr marL="0" lvl="0" indent="0">
              <a:buNone/>
            </a:pPr>
            <a:r>
              <a:rPr lang="cs-CZ" sz="1400" dirty="0"/>
              <a:t>Popis jednotlivých aktivit projektu: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</a:rPr>
              <a:t>popis realizace hlavních aktivit projektu ve smyslu kap. 3.4.2 Specifických pravidel,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</a:rPr>
              <a:t>popis realizace vedlejších aktivit projektu ve smyslu kap. 3.4.2 Specifických pravidel,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</a:rPr>
              <a:t>v případě projektu rekonstrukce/modernizace komunikace pro pěší popis naplnění znaků rekonstrukce/modernizace ve smyslu kap. 3.4.2 Specifických pravidel,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</a:rPr>
              <a:t>V případě projektů zaměřených na realizaci prvků zvyšujících bezpečnost železniční, silniční, cyklistické a pěší dopravy popis přímé vazby na bezpečnost pěší </a:t>
            </a:r>
            <a:r>
              <a:rPr lang="cs-CZ" sz="1400" dirty="0" smtClean="0">
                <a:solidFill>
                  <a:srgbClr val="002060"/>
                </a:solidFill>
              </a:rPr>
              <a:t>dopravy</a:t>
            </a: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00600" y="1340768"/>
            <a:ext cx="4038600" cy="5040560"/>
          </a:xfrm>
        </p:spPr>
        <p:txBody>
          <a:bodyPr>
            <a:normAutofit fontScale="92500" lnSpcReduction="10000"/>
          </a:bodyPr>
          <a:lstStyle/>
          <a:p>
            <a:endParaRPr lang="cs-CZ" sz="1000" dirty="0" smtClean="0"/>
          </a:p>
          <a:p>
            <a:r>
              <a:rPr lang="cs-CZ" sz="1400" dirty="0" smtClean="0"/>
              <a:t>Současný stav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 smtClean="0">
                <a:solidFill>
                  <a:srgbClr val="FF0000"/>
                </a:solidFill>
              </a:rPr>
              <a:t>Specifická pravidla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Vybrat hlavní aktivity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Vybrat vedlejší aktivity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Popsat naplnění znaků rekonstrukce </a:t>
            </a:r>
            <a:r>
              <a:rPr lang="cs-CZ" sz="1400" dirty="0"/>
              <a:t>- </a:t>
            </a:r>
            <a:r>
              <a:rPr lang="cs-CZ" sz="1400" i="1" dirty="0"/>
              <a:t>Pojem rekonstrukce/modernizace komunikace pro pěší zahrnuje stavební úpravy stávající komunikace spojené s přestavbou zemního tělesa nebo konstrukčních vrstev komunikace, jejímž výsledkem je změna nivelety, směrového vedení nebo šířkového uspořádání komunikace. Rekonstrukce/modernizace se rovněž týká stavebních úprav mostních objektů. Technické řešení musí být v souladu s platnou legislativou a technickými normami (zejména vyhláškou č. 398/2009 Sb., ČSN 73 6110, ČSN 73 6101, ČSN EN 13 201, TP 179, TP 170, TP 103, TP 218, TKP Kapitola 15</a:t>
            </a:r>
            <a:r>
              <a:rPr lang="cs-CZ" sz="1400" i="1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Popis – objasnění, v čem spočívá bezpečnost pěší dopravy při realizaci projektu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100" dirty="0" smtClean="0"/>
          </a:p>
          <a:p>
            <a:endParaRPr lang="cs-CZ" sz="1400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921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Studie proveditelnosti, bod 4 osnovy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b="1" cap="all" dirty="0"/>
              <a:t>Podrobný popis projektu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038600" cy="4465704"/>
          </a:xfrm>
        </p:spPr>
        <p:txBody>
          <a:bodyPr>
            <a:normAutofit fontScale="62500" lnSpcReduction="20000"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600" dirty="0">
                <a:solidFill>
                  <a:schemeClr val="tx1"/>
                </a:solidFill>
              </a:rPr>
              <a:t>P</a:t>
            </a:r>
            <a:r>
              <a:rPr lang="cs-CZ" sz="2600" dirty="0" smtClean="0">
                <a:solidFill>
                  <a:schemeClr val="tx1"/>
                </a:solidFill>
              </a:rPr>
              <a:t>opis </a:t>
            </a:r>
            <a:r>
              <a:rPr lang="cs-CZ" sz="2600" dirty="0">
                <a:solidFill>
                  <a:schemeClr val="tx1"/>
                </a:solidFill>
              </a:rPr>
              <a:t>ukončení realizace </a:t>
            </a:r>
            <a:r>
              <a:rPr lang="cs-CZ" sz="2600" dirty="0" smtClean="0">
                <a:solidFill>
                  <a:schemeClr val="tx1"/>
                </a:solidFill>
              </a:rPr>
              <a:t>projektu</a:t>
            </a:r>
            <a:endParaRPr lang="cs-CZ" sz="2600" dirty="0">
              <a:solidFill>
                <a:schemeClr val="tx1"/>
              </a:solidFill>
            </a:endParaRPr>
          </a:p>
          <a:p>
            <a:endParaRPr lang="cs-CZ" sz="2600" dirty="0" smtClean="0"/>
          </a:p>
          <a:p>
            <a:r>
              <a:rPr lang="cs-CZ" sz="2600" dirty="0" smtClean="0"/>
              <a:t>Popis </a:t>
            </a:r>
            <a:r>
              <a:rPr lang="cs-CZ" sz="2600" dirty="0"/>
              <a:t>vazeb projektu:</a:t>
            </a:r>
          </a:p>
          <a:p>
            <a:r>
              <a:rPr lang="cs-CZ" sz="2600" dirty="0"/>
              <a:t>na stávající síť liniové infrastruktury pro cyklisty a chodce,</a:t>
            </a:r>
          </a:p>
          <a:p>
            <a:r>
              <a:rPr lang="cs-CZ" sz="2600" dirty="0"/>
              <a:t>na veřejnou hromadnou dopravu včetně železniční dopravy, systému integrované dopravy a jednotlivých zastávek veřejné dopravy. </a:t>
            </a:r>
          </a:p>
          <a:p>
            <a:endParaRPr lang="cs-CZ" sz="2600" dirty="0" smtClean="0"/>
          </a:p>
          <a:p>
            <a:endParaRPr lang="cs-CZ" sz="2600" dirty="0"/>
          </a:p>
          <a:p>
            <a:r>
              <a:rPr lang="cs-CZ" sz="2600" dirty="0" smtClean="0"/>
              <a:t>Časový </a:t>
            </a:r>
            <a:r>
              <a:rPr lang="cs-CZ" sz="2600" dirty="0"/>
              <a:t>harmonogram realizace podle etap:</a:t>
            </a:r>
          </a:p>
          <a:p>
            <a:pPr marL="0" indent="0">
              <a:buNone/>
            </a:pPr>
            <a:r>
              <a:rPr lang="cs-CZ" sz="2600" dirty="0"/>
              <a:t>data počátku a konce etap, jejich náplň a návaznost, </a:t>
            </a:r>
          </a:p>
          <a:p>
            <a:pPr marL="0" indent="0">
              <a:buNone/>
            </a:pPr>
            <a:r>
              <a:rPr lang="cs-CZ" sz="2600" dirty="0"/>
              <a:t>termíny zahájení a ukončení realizace projektu.</a:t>
            </a:r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  <a:cs typeface="Arial" panose="020B0604020202020204" pitchFamily="34" charset="0"/>
              </a:rPr>
              <a:t>Jak bude projekt ukončen, co bude realizováno při ukončení projektu (</a:t>
            </a:r>
            <a:r>
              <a:rPr lang="cs-CZ" dirty="0" err="1" smtClean="0">
                <a:latin typeface="+mj-lt"/>
                <a:cs typeface="Arial" panose="020B0604020202020204" pitchFamily="34" charset="0"/>
              </a:rPr>
              <a:t>ZoR</a:t>
            </a:r>
            <a:r>
              <a:rPr lang="cs-CZ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+mj-lt"/>
                <a:cs typeface="Arial" panose="020B0604020202020204" pitchFamily="34" charset="0"/>
              </a:rPr>
              <a:t>ŽoP</a:t>
            </a:r>
            <a:r>
              <a:rPr lang="cs-CZ" dirty="0" smtClean="0">
                <a:latin typeface="+mj-lt"/>
                <a:cs typeface="Arial" panose="020B0604020202020204" pitchFamily="34" charset="0"/>
              </a:rPr>
              <a:t>, udržitelnost projektu…</a:t>
            </a:r>
          </a:p>
          <a:p>
            <a:pPr marL="0" indent="0">
              <a:buNone/>
            </a:pPr>
            <a:endParaRPr lang="cs-CZ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  <a:cs typeface="Arial" panose="020B0604020202020204" pitchFamily="34" charset="0"/>
              </a:rPr>
              <a:t>Nač </a:t>
            </a:r>
            <a:r>
              <a:rPr lang="cs-CZ" dirty="0">
                <a:latin typeface="+mj-lt"/>
                <a:cs typeface="Arial" panose="020B0604020202020204" pitchFamily="34" charset="0"/>
              </a:rPr>
              <a:t>realizovaný projekt navazuje? </a:t>
            </a:r>
            <a:r>
              <a:rPr lang="cs-CZ" b="1" dirty="0">
                <a:latin typeface="+mj-lt"/>
                <a:cs typeface="Arial" panose="020B0604020202020204" pitchFamily="34" charset="0"/>
              </a:rPr>
              <a:t>Vypsat!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  <a:cs typeface="Arial" panose="020B0604020202020204" pitchFamily="34" charset="0"/>
              </a:rPr>
              <a:t>Rozdělení projektu na jednotlivé fáze (přípravná, realizace, provozní a závěrečné vyúčtování), data počátků a konců fází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  <a:cs typeface="Arial" panose="020B0604020202020204" pitchFamily="34" charset="0"/>
              </a:rPr>
              <a:t>Celkový termín realizace – zahájení a ukončení projektu</a:t>
            </a:r>
          </a:p>
        </p:txBody>
      </p:sp>
    </p:spTree>
    <p:extLst>
      <p:ext uri="{BB962C8B-B14F-4D97-AF65-F5344CB8AC3E}">
        <p14:creationId xmlns:p14="http://schemas.microsoft.com/office/powerpoint/2010/main" val="58717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000" b="1" dirty="0"/>
              <a:t>Studie proveditelnosti, bod 5 osnovy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cap="all" dirty="0"/>
              <a:t>ZDŮVODNĚNÍ POTŘEBNOSTI REALIZACE PROJEKTU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sz="2800" dirty="0"/>
              <a:t>Zdůvodnění záměru a jeho vazba na specifický cíl 1.2 Zvýšení podílu udržitelných forem dopravy:</a:t>
            </a:r>
          </a:p>
          <a:p>
            <a:pPr lvl="1">
              <a:buClr>
                <a:schemeClr val="accent1"/>
              </a:buClr>
            </a:pPr>
            <a:r>
              <a:rPr lang="cs-CZ" sz="2400" dirty="0" smtClean="0">
                <a:solidFill>
                  <a:schemeClr val="tx1"/>
                </a:solidFill>
              </a:rPr>
              <a:t>uveďte</a:t>
            </a:r>
            <a:r>
              <a:rPr lang="cs-CZ" sz="2400" dirty="0">
                <a:solidFill>
                  <a:schemeClr val="tx1"/>
                </a:solidFill>
              </a:rPr>
              <a:t>, jakým způsobem projekt přispívá ke zvýšení bezpečnosti a bezbariérovosti pěší dopravy, zejména v trase/křížení/odklonu z dopravně zatížené komunikace. </a:t>
            </a:r>
          </a:p>
          <a:p>
            <a:pPr lvl="0"/>
            <a:r>
              <a:rPr lang="cs-CZ" sz="2800" dirty="0"/>
              <a:t>Popis dopadů a přínosů projektu na cílové skupiny.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 smtClean="0"/>
              <a:t>Popsat jak projekt přispívá ke zvýšení bezpečnosti v dopravě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sz="2800" dirty="0"/>
          </a:p>
          <a:p>
            <a:r>
              <a:rPr lang="cs-CZ" sz="2800" dirty="0" smtClean="0"/>
              <a:t>Popsat konkrétně jak projekt pomůže cílovým skupinám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81666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b="1" dirty="0" smtClean="0"/>
              <a:t>Studie proveditelnosti, bod 6 </a:t>
            </a:r>
            <a:r>
              <a:rPr lang="cs-CZ" sz="2000" b="1" dirty="0"/>
              <a:t>osnovy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cap="all" dirty="0"/>
              <a:t>Management projektu a řízení lidských zdrojů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6232" cy="486571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Zajištění administrativní kapacity – počet a kvalifikace lidí, kteří budou řídit projekt v době jeho realizace, vyčíslení nákladů na jejich osobní výdaje, dopravu, telefon, počítač, kancelářské potřeby – odhad v řádu desetitisíců.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Zajištění provozu pro řízení projektu – kancelář (vlastní, pronajatá, vypůjčená, podmínky nájmu nebo výpůjčky), počítač, telefon, apod.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63888" cy="468172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Popsat jednotlivé fáze realizace projektu (např. přípravná fáze: hlavní manažer a dohled nad realizací, zpracovatel studie, PD, průzkumu trhu…, realizační fáze doplnit ekonom, kdo bude zpracovávat </a:t>
            </a:r>
            <a:r>
              <a:rPr lang="cs-CZ" dirty="0" err="1"/>
              <a:t>ZoR</a:t>
            </a:r>
            <a:r>
              <a:rPr lang="cs-CZ" dirty="0"/>
              <a:t> a </a:t>
            </a:r>
            <a:r>
              <a:rPr lang="cs-CZ" dirty="0" err="1"/>
              <a:t>ŽoP</a:t>
            </a:r>
            <a:r>
              <a:rPr lang="cs-CZ" dirty="0"/>
              <a:t> </a:t>
            </a:r>
            <a:r>
              <a:rPr lang="cs-CZ" dirty="0" err="1"/>
              <a:t>apod</a:t>
            </a:r>
            <a:r>
              <a:rPr lang="cs-CZ" dirty="0" smtClean="0"/>
              <a:t>…)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Buď doplnit nebo uvést, že projekt bude řídit žadatel ze stávajícího provozu </a:t>
            </a:r>
            <a:r>
              <a:rPr lang="cs-CZ" dirty="0" smtClean="0"/>
              <a:t>–starosta </a:t>
            </a:r>
            <a:r>
              <a:rPr lang="cs-CZ" dirty="0"/>
              <a:t>nebo </a:t>
            </a:r>
            <a:r>
              <a:rPr lang="cs-CZ" dirty="0" smtClean="0"/>
              <a:t>odbor </a:t>
            </a:r>
            <a:r>
              <a:rPr lang="cs-CZ" dirty="0"/>
              <a:t>rozvoje města apod. </a:t>
            </a:r>
            <a:r>
              <a:rPr lang="cs-CZ" dirty="0" smtClean="0"/>
              <a:t>+ zda řízením projektu vyvstane potřeba doplnění vybavení kanceláře…</a:t>
            </a:r>
            <a:endParaRPr lang="cs-CZ" dirty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30084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Studie proveditelnosti, bod 7 osnovy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pl-PL" sz="2000" b="1" dirty="0" smtClean="0"/>
              <a:t>TECHNICKÉ </a:t>
            </a:r>
            <a:r>
              <a:rPr lang="pl-PL" sz="2000" b="1" dirty="0"/>
              <a:t>A TECHNOLOGICKÉ ŘEŠENÍ PROJEKTU 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Podstatné technické a technologické aspekty realizace projektu se zaměřením na hlavní bezpečnostní prvky řešení projektu </a:t>
            </a:r>
            <a:r>
              <a:rPr lang="cs-CZ" sz="1700" dirty="0" smtClean="0"/>
              <a:t>včetně přechodů pro chodce (počet řešených přechodů pro chodce a míst pro přecházení) a opatření určených osobám s omezenou schopností pohybu a orientace, vyjádření, zda se bude realizovat signalizace pro nevidomé</a:t>
            </a:r>
          </a:p>
          <a:p>
            <a:pPr lvl="0"/>
            <a:r>
              <a:rPr lang="cs-CZ" dirty="0" smtClean="0"/>
              <a:t>Výhody, nevýhody a rizika předpokládaného řešení</a:t>
            </a:r>
          </a:p>
          <a:p>
            <a:pPr lvl="0"/>
            <a:r>
              <a:rPr lang="cs-CZ" dirty="0" smtClean="0"/>
              <a:t>Potřebné energetické a materiálové toky</a:t>
            </a:r>
          </a:p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sz="2300" dirty="0" smtClean="0"/>
              <a:t>Údaje o životnosti stavebních objektů</a:t>
            </a:r>
          </a:p>
          <a:p>
            <a:pPr lvl="0"/>
            <a:r>
              <a:rPr lang="cs-CZ" dirty="0" smtClean="0"/>
              <a:t>Základní identifikace nemovitostí, dotčených realizací projektu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Projektová dokumentace, </a:t>
            </a:r>
            <a:r>
              <a:rPr lang="cs-CZ" dirty="0" smtClean="0"/>
              <a:t>přesný a výstižný popis v souladu s touto dokumentací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Výhody, nevýhody, rizika – v souvislosti s technologií realizace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Např. </a:t>
            </a:r>
            <a:r>
              <a:rPr lang="cs-CZ" sz="1800" dirty="0"/>
              <a:t>Při </a:t>
            </a:r>
            <a:r>
              <a:rPr lang="cs-CZ" sz="1800" dirty="0" smtClean="0"/>
              <a:t>realizaci nevzniknou </a:t>
            </a:r>
            <a:r>
              <a:rPr lang="cs-CZ" sz="1800" dirty="0"/>
              <a:t>žádné energetické toky. Materiálové toky vzniknou přemísťováním stavebních hmot v realizační fázi - při </a:t>
            </a:r>
            <a:r>
              <a:rPr lang="cs-CZ" sz="1800" dirty="0" smtClean="0"/>
              <a:t>stavbě. V provozní </a:t>
            </a:r>
            <a:r>
              <a:rPr lang="cs-CZ" sz="1800" dirty="0"/>
              <a:t>fázi je možným materiálovým tokem případná potřeba materiálu na </a:t>
            </a:r>
            <a:r>
              <a:rPr lang="cs-CZ" sz="1800" dirty="0" smtClean="0"/>
              <a:t>údržbu…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 smtClean="0"/>
              <a:t>Předpokládaná životnost objektu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 smtClean="0"/>
              <a:t>Budou projektem dotčeny nějaké nemovitosti? Pokud ano, vypsat, pokud ne, uvést i tuto informaci!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82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Studie proveditelnosti, bod 8 osnovy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pl-PL" sz="2000" b="1" dirty="0" smtClean="0"/>
              <a:t>VLIV </a:t>
            </a:r>
            <a:r>
              <a:rPr lang="pl-PL" sz="2000" b="1" dirty="0"/>
              <a:t>PROJEKTU NA ŽIVOTNÍ PROSTŘEDÍ 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Stručný popis vlivů projektu na životní prostředí a ve srovnání s výchozím stavem.</a:t>
            </a:r>
          </a:p>
          <a:p>
            <a:pPr lvl="0"/>
            <a:r>
              <a:rPr lang="cs-CZ" dirty="0"/>
              <a:t>Výsledky procesu EIA a posouzení vlivů na území soustavy Natura 2000(bude-li to charakter projektu vyžadovat).</a:t>
            </a:r>
          </a:p>
          <a:p>
            <a:pPr lvl="0"/>
            <a:r>
              <a:rPr lang="cs-CZ" dirty="0"/>
              <a:t>Návrh zmírňujících a kompenzačních opatření ve fázi realizace (výstavby) a ve fázi provozu komunikace pro pěší.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Vliv projektu na ŽP </a:t>
            </a:r>
            <a:r>
              <a:rPr lang="cs-CZ" dirty="0" smtClean="0"/>
              <a:t>při realizaci a po ní</a:t>
            </a:r>
          </a:p>
          <a:p>
            <a:endParaRPr lang="cs-CZ" dirty="0"/>
          </a:p>
          <a:p>
            <a:r>
              <a:rPr lang="cs-CZ" dirty="0" smtClean="0"/>
              <a:t>Je-li potřebné realizovat proces EIA, popsat. Není-li, uvést „NERELEVANTNÍ“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Popsat ve vazbě na realizovaný projekt.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657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b="1" dirty="0" smtClean="0"/>
              <a:t>Studie proveditelnosti, bod 9 </a:t>
            </a:r>
            <a:r>
              <a:rPr lang="cs-CZ" sz="2000" b="1" dirty="0"/>
              <a:t>osnovy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cap="all" dirty="0"/>
              <a:t>Dlouhodobý </a:t>
            </a:r>
            <a:r>
              <a:rPr lang="cs-CZ" sz="2000" b="1" cap="all" dirty="0" smtClean="0"/>
              <a:t>majetek</a:t>
            </a:r>
            <a:endParaRPr lang="cs-CZ" sz="2000" b="1" dirty="0"/>
          </a:p>
        </p:txBody>
      </p:sp>
      <p:sp>
        <p:nvSpPr>
          <p:cNvPr id="3" name="Obdélník 2"/>
          <p:cNvSpPr/>
          <p:nvPr/>
        </p:nvSpPr>
        <p:spPr>
          <a:xfrm>
            <a:off x="1475656" y="1639998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cap="all" dirty="0"/>
              <a:t>(KAPITOLU ŽADATEL NEVYPLŇUJE)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60386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b="1" dirty="0" smtClean="0"/>
              <a:t>Studie proveditelnosti, bod 10 </a:t>
            </a:r>
            <a:r>
              <a:rPr lang="cs-CZ" sz="2000" b="1" dirty="0"/>
              <a:t>osnovy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cap="all" dirty="0"/>
              <a:t>Výstupy projektu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038600" cy="5081736"/>
          </a:xfrm>
        </p:spPr>
        <p:txBody>
          <a:bodyPr>
            <a:normAutofit fontScale="92500"/>
          </a:bodyPr>
          <a:lstStyle/>
          <a:p>
            <a:pPr lvl="0"/>
            <a:r>
              <a:rPr lang="cs-CZ" sz="2800" dirty="0"/>
              <a:t>Výstupy projektu a indikátory: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definovaný výstup projektu</a:t>
            </a:r>
            <a:r>
              <a:rPr lang="cs-CZ" sz="2400" dirty="0" smtClean="0">
                <a:solidFill>
                  <a:srgbClr val="002060"/>
                </a:solidFill>
              </a:rPr>
              <a:t>,</a:t>
            </a:r>
          </a:p>
          <a:p>
            <a:pPr lvl="1"/>
            <a:endParaRPr lang="cs-CZ" sz="2400" dirty="0">
              <a:solidFill>
                <a:srgbClr val="002060"/>
              </a:solidFill>
            </a:endParaRP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indikátory a jejich výchozí a cílové </a:t>
            </a:r>
            <a:r>
              <a:rPr lang="cs-CZ" sz="2400" dirty="0" smtClean="0">
                <a:solidFill>
                  <a:srgbClr val="002060"/>
                </a:solidFill>
              </a:rPr>
              <a:t>hodnoty</a:t>
            </a:r>
            <a:endParaRPr lang="cs-CZ" sz="2400" dirty="0" smtClean="0">
              <a:solidFill>
                <a:srgbClr val="002060"/>
              </a:solidFill>
            </a:endParaRPr>
          </a:p>
          <a:p>
            <a:pPr lvl="1"/>
            <a:endParaRPr lang="cs-CZ" sz="2400" dirty="0">
              <a:solidFill>
                <a:srgbClr val="002060"/>
              </a:solidFill>
            </a:endParaRP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způsob doložení a termín splnění cílů projektu a indikátorů.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Výstup </a:t>
            </a:r>
            <a:r>
              <a:rPr lang="cs-CZ" dirty="0" smtClean="0"/>
              <a:t>projektu např. chodník/cyklostezka o délce……………….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 smtClean="0"/>
              <a:t>Bezpečnost </a:t>
            </a:r>
            <a:r>
              <a:rPr lang="cs-CZ" sz="2100" dirty="0" smtClean="0"/>
              <a:t>dopravy: </a:t>
            </a:r>
          </a:p>
          <a:p>
            <a:pPr marL="0" indent="0">
              <a:buNone/>
            </a:pPr>
            <a:r>
              <a:rPr lang="cs-CZ" sz="2100" dirty="0"/>
              <a:t>7 50 01  Počet realizací, vedoucích ke zvýšení bezpečnosti v  </a:t>
            </a:r>
            <a:r>
              <a:rPr lang="cs-CZ" sz="2100" dirty="0" smtClean="0"/>
              <a:t>dopravě</a:t>
            </a:r>
          </a:p>
          <a:p>
            <a:pPr marL="0" indent="0">
              <a:buNone/>
            </a:pPr>
            <a:endParaRPr lang="cs-CZ" sz="2100" dirty="0" smtClean="0"/>
          </a:p>
          <a:p>
            <a:pPr marL="0" indent="0">
              <a:buNone/>
            </a:pPr>
            <a:r>
              <a:rPr lang="cs-CZ" sz="2100" dirty="0" smtClean="0"/>
              <a:t>Co bude realizováno, kdy a jak bude předloženo splnění cílů projektu (Závěrečná zpráva o realizaci) 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640431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b="1" dirty="0" smtClean="0"/>
              <a:t>Studie proveditelnosti, bod 11 </a:t>
            </a:r>
            <a:r>
              <a:rPr lang="cs-CZ" sz="2000" b="1" dirty="0"/>
              <a:t>osnovy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cap="all" dirty="0"/>
              <a:t>Připravenost projektu k realizaci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sz="2200" dirty="0"/>
              <a:t>Technická připravenost: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majetkoprávní vztahy,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připravenost projektové dokumentace,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připravenost dokumentace k zadávacím a výběrovým řízením, údaje o proběhlých řízeních,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výsledky procesu EIA, územní rozhodnutí, stav závazných stanovisek dotčených orgánů státní správy,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popis stavebního řízení:</a:t>
            </a:r>
          </a:p>
          <a:p>
            <a:pPr lvl="2"/>
            <a:r>
              <a:rPr lang="cs-CZ" sz="2200" dirty="0"/>
              <a:t>popis procesu stavebního řízení v rámci projektu, termíny žádostí, rozhodnutí, nabytí právní moci, případně očekávané termíny rozhodnutí a nabytí právní moci,</a:t>
            </a:r>
          </a:p>
          <a:p>
            <a:pPr lvl="2"/>
            <a:r>
              <a:rPr lang="cs-CZ" sz="2200" dirty="0"/>
              <a:t>popis jiného řízení podle zákona č. 183/2006 Sb., o územním plánování a stavebním řádu, ve znění pozdějších předpisů, pokud je pro projekt vyžadováno.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předpokládaný termín ukončení technické přípravy v případě rozpracovanosti.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Vlastníci parcel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Připravenost všech dokumentací včetně termínů, kdy byly dokumentace připraveny. Seznam všech rozhodnutí, vydaných příslušnými úřady včetně termínu vydání těchto rozhodnutí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Buď uvést, že technická příprava byla již dokončena nebo uvést termín dokončení.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9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8CADAE">
                    <a:shade val="75000"/>
                  </a:srgbClr>
                </a:solidFill>
              </a:rPr>
              <a:t>Studie proveditelnosti, bod </a:t>
            </a:r>
            <a:r>
              <a:rPr lang="cs-CZ" sz="2000" b="1" dirty="0" smtClean="0">
                <a:solidFill>
                  <a:srgbClr val="8CADAE">
                    <a:shade val="75000"/>
                  </a:srgbClr>
                </a:solidFill>
              </a:rPr>
              <a:t>11 </a:t>
            </a:r>
            <a:r>
              <a:rPr lang="cs-CZ" sz="2000" b="1" dirty="0">
                <a:solidFill>
                  <a:srgbClr val="8CADAE">
                    <a:shade val="75000"/>
                  </a:srgbClr>
                </a:solidFill>
              </a:rPr>
              <a:t>osnovy</a:t>
            </a:r>
            <a:r>
              <a:rPr lang="cs-CZ" sz="2000" dirty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cs-CZ" sz="2000" dirty="0">
                <a:solidFill>
                  <a:srgbClr val="8CADAE">
                    <a:shade val="75000"/>
                  </a:srgbClr>
                </a:solidFill>
              </a:rPr>
            </a:br>
            <a:r>
              <a:rPr lang="cs-CZ" sz="2000" b="1" cap="all" dirty="0">
                <a:solidFill>
                  <a:srgbClr val="8CADAE">
                    <a:shade val="75000"/>
                  </a:srgbClr>
                </a:solidFill>
              </a:rPr>
              <a:t>Připravenost projektu k 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sz="2800" dirty="0"/>
              <a:t>Organizační připravenost: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organizační model pro přípravu projektu,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organizační model pro realizaci projektu,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organizační model pro provozní fázi projektu,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provozovatel projektu, pokud se liší od příjemce dotace.</a:t>
            </a:r>
          </a:p>
          <a:p>
            <a:pPr lvl="0"/>
            <a:r>
              <a:rPr lang="cs-CZ" sz="2800" dirty="0"/>
              <a:t>Finanční připravenost: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způsob financování realizace projektu, popis zajištění předfinancování</a:t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>a spolufinancování projektu.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Popsat dle uvedené osnovy, pokud je projekt realizován od zahájení do ukončení jednou osobou/týmem, uvést souhrnně.</a:t>
            </a:r>
          </a:p>
          <a:p>
            <a:endParaRPr lang="cs-CZ" dirty="0"/>
          </a:p>
          <a:p>
            <a:r>
              <a:rPr lang="cs-CZ" dirty="0" smtClean="0"/>
              <a:t>Uvést provozovatele, pokud se neliší, uvést že provozovatel a příjemce dotace je shodný.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Zajištění předfinancování – jak? Zajištění vlastního podílu – jak?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Návaznost „</a:t>
            </a:r>
            <a:r>
              <a:rPr lang="cs-CZ" dirty="0" err="1" smtClean="0"/>
              <a:t>podvýzvy</a:t>
            </a:r>
            <a:r>
              <a:rPr lang="cs-CZ" dirty="0" smtClean="0"/>
              <a:t> MAS“ na výzvu IROP č. 53</a:t>
            </a:r>
          </a:p>
          <a:p>
            <a:r>
              <a:rPr lang="cs-CZ" dirty="0" smtClean="0"/>
              <a:t>Základní údaje o </a:t>
            </a:r>
            <a:r>
              <a:rPr lang="cs-CZ" dirty="0" smtClean="0"/>
              <a:t>výzvě</a:t>
            </a:r>
          </a:p>
          <a:p>
            <a:r>
              <a:rPr lang="cs-CZ" dirty="0" smtClean="0"/>
              <a:t>Zaměření </a:t>
            </a:r>
            <a:r>
              <a:rPr lang="cs-CZ" dirty="0" smtClean="0"/>
              <a:t>výzev na jednotlivé aktivity</a:t>
            </a:r>
          </a:p>
          <a:p>
            <a:r>
              <a:rPr lang="cs-CZ" dirty="0" smtClean="0"/>
              <a:t>Přílohy</a:t>
            </a:r>
            <a:r>
              <a:rPr lang="cs-CZ" dirty="0"/>
              <a:t>, předkládané společně se </a:t>
            </a:r>
            <a:r>
              <a:rPr lang="cs-CZ" dirty="0" smtClean="0"/>
              <a:t>žádostí</a:t>
            </a:r>
          </a:p>
          <a:p>
            <a:r>
              <a:rPr lang="cs-CZ" dirty="0" smtClean="0"/>
              <a:t>Studie proveditelnosti, Karta souladu</a:t>
            </a:r>
          </a:p>
          <a:p>
            <a:r>
              <a:rPr lang="cs-CZ" dirty="0" smtClean="0"/>
              <a:t>Jak vyplnit žádost v systému ISKP 2014+</a:t>
            </a:r>
          </a:p>
          <a:p>
            <a:r>
              <a:rPr lang="cs-CZ" dirty="0" smtClean="0"/>
              <a:t>Dotazy, diskuze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131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solidFill>
                  <a:srgbClr val="8CADAE">
                    <a:shade val="75000"/>
                  </a:srgbClr>
                </a:solidFill>
              </a:rPr>
              <a:t>Studie proveditelnosti, bod </a:t>
            </a:r>
            <a:r>
              <a:rPr lang="cs-CZ" sz="2000" b="1" dirty="0" smtClean="0">
                <a:solidFill>
                  <a:srgbClr val="8CADAE">
                    <a:shade val="75000"/>
                  </a:srgbClr>
                </a:solidFill>
              </a:rPr>
              <a:t>12 </a:t>
            </a:r>
            <a:r>
              <a:rPr lang="cs-CZ" sz="2000" b="1" dirty="0">
                <a:solidFill>
                  <a:srgbClr val="8CADAE">
                    <a:shade val="75000"/>
                  </a:srgbClr>
                </a:solidFill>
              </a:rPr>
              <a:t>osnovy </a:t>
            </a:r>
            <a:r>
              <a:rPr lang="cs-CZ" sz="20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cs-CZ" sz="20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pl-PL" sz="2000" b="1" dirty="0" smtClean="0"/>
              <a:t>ZPŮSOB </a:t>
            </a:r>
            <a:r>
              <a:rPr lang="pl-PL" sz="2000" b="1" dirty="0"/>
              <a:t>STANOVENÍ CEN DO ROZPOČTU PROJEKTU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8712968" cy="460851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Žadatel kapitolu nevyplňuje</a:t>
            </a:r>
            <a:endParaRPr lang="cs-CZ" sz="3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3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/>
              <a:t>Studie proveditelnosti, bod </a:t>
            </a:r>
            <a:r>
              <a:rPr lang="it-IT" sz="2000" b="1" dirty="0" smtClean="0"/>
              <a:t>1</a:t>
            </a:r>
            <a:r>
              <a:rPr lang="cs-CZ" sz="2000" b="1" dirty="0"/>
              <a:t>3</a:t>
            </a:r>
            <a:r>
              <a:rPr lang="it-IT" sz="2000" b="1" dirty="0" smtClean="0"/>
              <a:t> osnovy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it-IT" sz="2000" b="1" dirty="0" smtClean="0"/>
              <a:t> </a:t>
            </a:r>
            <a:r>
              <a:rPr lang="cs-CZ" sz="2000" b="1" cap="all" dirty="0"/>
              <a:t>Finanční analýza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sz="2800" dirty="0"/>
              <a:t>Podrobný položkový rozpočet </a:t>
            </a:r>
            <a:r>
              <a:rPr lang="cs-CZ" sz="2800" b="1" dirty="0"/>
              <a:t>způsobilých výdajů projektu</a:t>
            </a:r>
            <a:r>
              <a:rPr lang="cs-CZ" sz="2800" dirty="0"/>
              <a:t> – 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u každé položky rozpočtu projektu musí být uvedeno, zda se jedná o hlavní nebo vedlejší aktivity projektu podle kap. </a:t>
            </a:r>
            <a:r>
              <a:rPr lang="cs-CZ" sz="2400" dirty="0" smtClean="0">
                <a:solidFill>
                  <a:srgbClr val="002060"/>
                </a:solidFill>
              </a:rPr>
              <a:t>3.4.2 </a:t>
            </a:r>
            <a:r>
              <a:rPr lang="cs-CZ" sz="2400" dirty="0">
                <a:solidFill>
                  <a:srgbClr val="002060"/>
                </a:solidFill>
              </a:rPr>
              <a:t>Specifických pravidel a zároveň musí být uvedena konkrétní vazba na výběrové/zadávací řízení.</a:t>
            </a:r>
          </a:p>
          <a:p>
            <a:pPr lvl="0"/>
            <a:r>
              <a:rPr lang="cs-CZ" sz="2800" dirty="0"/>
              <a:t>Uveďte v tabulce plán cash-</a:t>
            </a:r>
            <a:r>
              <a:rPr lang="cs-CZ" sz="2800" dirty="0" err="1"/>
              <a:t>flow</a:t>
            </a:r>
            <a:r>
              <a:rPr lang="cs-CZ" sz="2800" dirty="0"/>
              <a:t> v době udržitelnosti projektu v členění po letech: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provozní výdaje a příjmy příjemce plynoucí z provozu projektu, stanovené bez zohlednění inflace,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čisté jiné peněžní příjmy během realizace projektu,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Viz odpovídající kapitola Specifických pravidel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-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rozdělit hlavní a vedlejší aktivity, v osnově Studie proveditelnosti je návodná tabulka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Uvést, je-li relevantní např. jaká je předpokládaná částka za údržbu projektu (5 let udržitelnosti), popř. přinese-li projekt nějaké příjmy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8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Studie proveditelnosti, bod </a:t>
            </a:r>
            <a:r>
              <a:rPr lang="cs-CZ" sz="2000" b="1" dirty="0" smtClean="0"/>
              <a:t>14 </a:t>
            </a:r>
            <a:r>
              <a:rPr lang="cs-CZ" sz="2000" b="1" dirty="0"/>
              <a:t>osnovy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/>
              <a:t>ANALÝZA A ŘÍZENÍ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/>
              <a:t>V tabulce Osnovy Studie proveditelnosti jsou uvedena některá nejdůležitější rizika. Uvedená </a:t>
            </a:r>
            <a:r>
              <a:rPr lang="cs-CZ" sz="2000" dirty="0"/>
              <a:t>rizika jsou pouze příkladem, žadatel zvolí rizika podle podmínek svého projektu a může doplnit další</a:t>
            </a:r>
            <a:r>
              <a:rPr lang="cs-CZ" sz="2000" dirty="0" smtClean="0"/>
              <a:t>. Minimálně ta, uvedená v tabulce žadatel vyplní!</a:t>
            </a:r>
            <a:br>
              <a:rPr lang="cs-CZ" sz="20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7"/>
            <a:ext cx="6336703" cy="39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0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Studie proveditelnosti, bod </a:t>
            </a:r>
            <a:r>
              <a:rPr lang="cs-CZ" sz="2000" b="1" dirty="0" smtClean="0"/>
              <a:t>15 </a:t>
            </a:r>
            <a:r>
              <a:rPr lang="cs-CZ" sz="2000" b="1" dirty="0"/>
              <a:t>osnovy</a:t>
            </a:r>
            <a:br>
              <a:rPr lang="cs-CZ" sz="2000" b="1" dirty="0"/>
            </a:br>
            <a:r>
              <a:rPr lang="pt-BR" sz="2000" b="1" dirty="0" smtClean="0"/>
              <a:t>VLIV </a:t>
            </a:r>
            <a:r>
              <a:rPr lang="pt-BR" sz="2000" b="1" dirty="0"/>
              <a:t>PROJEKTU NA HORIZONTÁLNÍ </a:t>
            </a:r>
            <a:r>
              <a:rPr lang="cs-CZ" sz="2000" b="1" dirty="0" smtClean="0"/>
              <a:t>PRINCIPY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431912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dirty="0"/>
              <a:t>Projekt nesmí mít negativní vliv na následující horizontální principy:</a:t>
            </a:r>
          </a:p>
          <a:p>
            <a:pPr lvl="0"/>
            <a:r>
              <a:rPr lang="cs-CZ" sz="8000" dirty="0"/>
              <a:t>podpora rovných příležitostí a nediskriminace,</a:t>
            </a:r>
          </a:p>
          <a:p>
            <a:pPr lvl="0"/>
            <a:r>
              <a:rPr lang="cs-CZ" sz="8000" dirty="0"/>
              <a:t>podpora rovnosti mezi muži a ženami,</a:t>
            </a:r>
          </a:p>
          <a:p>
            <a:pPr lvl="0"/>
            <a:r>
              <a:rPr lang="cs-CZ" sz="8000" dirty="0"/>
              <a:t>udržitelný rozvoj.</a:t>
            </a:r>
          </a:p>
          <a:p>
            <a:pPr marL="0" indent="0">
              <a:buNone/>
            </a:pPr>
            <a:r>
              <a:rPr lang="cs-CZ" sz="8000" dirty="0"/>
              <a:t>Ke každému kritériu žadatel uvádí zaměření projektu a odůvodnění:</a:t>
            </a:r>
          </a:p>
          <a:p>
            <a:pPr lvl="0"/>
            <a:r>
              <a:rPr lang="cs-CZ" sz="8000" dirty="0"/>
              <a:t>projekt je cíleně zaměřen na horizontální princip,</a:t>
            </a:r>
          </a:p>
          <a:p>
            <a:pPr lvl="0"/>
            <a:r>
              <a:rPr lang="cs-CZ" sz="8000" dirty="0"/>
              <a:t>projekt má pozitivní vliv na horizontální princip,</a:t>
            </a:r>
          </a:p>
          <a:p>
            <a:pPr lvl="0"/>
            <a:r>
              <a:rPr lang="cs-CZ" sz="8000" dirty="0"/>
              <a:t>projekt je neutrální k horizontálnímu principu.</a:t>
            </a:r>
          </a:p>
          <a:p>
            <a:pPr marL="0" indent="0">
              <a:buNone/>
            </a:pPr>
            <a:r>
              <a:rPr lang="cs-CZ" sz="8000" dirty="0"/>
              <a:t>Vliv projektu na horizontální kritéria musí být uváděn v souladu s přílohou č. 24 Obecných pravidel. V aktivitě „Bezpečnost dopravy“ musí být vliv projektů na horizontální princip „podpora rovných příležitostí a nediskriminace“ neutrální nebo pozitivní, na horizontální principy „podpora rovnosti mezi muži a ženami“ a „udržitelný rozvoj“ neutrální.</a:t>
            </a:r>
          </a:p>
          <a:p>
            <a:pPr marL="0" indent="0">
              <a:buNone/>
            </a:pPr>
            <a:r>
              <a:rPr lang="cs-CZ" sz="8000" dirty="0"/>
              <a:t>U projektů s pozitivním vlivem na horizontální kritéria je vyžadován popis aktivit, které mají mít pozitivní dopad na horizontální kritéria, a způsob jejich dosažení</a:t>
            </a:r>
            <a:r>
              <a:rPr lang="cs-CZ" sz="8000" dirty="0" smtClean="0"/>
              <a:t>.</a:t>
            </a:r>
          </a:p>
          <a:p>
            <a:pPr marL="0" indent="0">
              <a:buNone/>
            </a:pPr>
            <a:r>
              <a:rPr lang="cs-CZ" sz="8000" b="1" dirty="0">
                <a:solidFill>
                  <a:srgbClr val="FF0000"/>
                </a:solidFill>
                <a:cs typeface="Calibri" panose="020F0502020204030204" pitchFamily="34" charset="0"/>
              </a:rPr>
              <a:t>Viz Obecná pravidla, příloha č. 24</a:t>
            </a:r>
          </a:p>
          <a:p>
            <a:pPr marL="0" indent="0">
              <a:buNone/>
            </a:pPr>
            <a:endParaRPr lang="cs-CZ" sz="62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>
            <a:normAutofit/>
          </a:bodyPr>
          <a:lstStyle/>
          <a:p>
            <a:endParaRPr lang="cs-CZ" sz="7200" dirty="0" smtClean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  <a:p>
            <a:endParaRPr lang="cs-CZ" sz="37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9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it-IT" sz="2000" b="1" dirty="0"/>
              <a:t>Studie proveditelnosti, bod </a:t>
            </a:r>
            <a:r>
              <a:rPr lang="it-IT" sz="2000" b="1" dirty="0" smtClean="0"/>
              <a:t>1</a:t>
            </a:r>
            <a:r>
              <a:rPr lang="cs-CZ" sz="2000" b="1" dirty="0"/>
              <a:t>6</a:t>
            </a:r>
            <a:r>
              <a:rPr lang="it-IT" sz="2000" b="1" dirty="0" smtClean="0"/>
              <a:t> osnovy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>ZÁVĚREČNÉ </a:t>
            </a:r>
            <a:r>
              <a:rPr lang="cs-CZ" sz="2000" b="1" dirty="0"/>
              <a:t>HODNOCENÍ </a:t>
            </a:r>
            <a:r>
              <a:rPr lang="cs-CZ" sz="2000" b="1" dirty="0" smtClean="0"/>
              <a:t>EFEKTIVITY A UDRŽITELNOSTI </a:t>
            </a:r>
            <a:r>
              <a:rPr lang="cs-CZ" sz="2000" b="1" dirty="0"/>
              <a:t>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800" dirty="0">
                <a:latin typeface="Calibri"/>
                <a:ea typeface="Calibri"/>
                <a:cs typeface="Times New Roman"/>
              </a:rPr>
              <a:t> </a:t>
            </a:r>
            <a:endParaRPr lang="cs-CZ" sz="2800" dirty="0" smtClean="0">
              <a:latin typeface="Calibri"/>
              <a:ea typeface="Calibri"/>
              <a:cs typeface="Times New Roman"/>
            </a:endParaRPr>
          </a:p>
          <a:p>
            <a:pPr lvl="0"/>
            <a:r>
              <a:rPr lang="cs-CZ" sz="3200" dirty="0"/>
              <a:t>Efektivita projektu:</a:t>
            </a:r>
          </a:p>
          <a:p>
            <a:pPr lvl="1"/>
            <a:r>
              <a:rPr lang="cs-CZ" sz="3200" dirty="0" smtClean="0">
                <a:solidFill>
                  <a:srgbClr val="002060"/>
                </a:solidFill>
              </a:rPr>
              <a:t>zdůvodnění </a:t>
            </a:r>
            <a:r>
              <a:rPr lang="cs-CZ" sz="3200" dirty="0">
                <a:solidFill>
                  <a:srgbClr val="002060"/>
                </a:solidFill>
              </a:rPr>
              <a:t>potřebnosti a nutnosti realizace projektu,</a:t>
            </a:r>
          </a:p>
          <a:p>
            <a:pPr lvl="1"/>
            <a:r>
              <a:rPr lang="cs-CZ" sz="3200" dirty="0">
                <a:solidFill>
                  <a:srgbClr val="002060"/>
                </a:solidFill>
              </a:rPr>
              <a:t>realizace projektu při neschválení dotace.</a:t>
            </a:r>
          </a:p>
          <a:p>
            <a:pPr lvl="0"/>
            <a:r>
              <a:rPr lang="cs-CZ" sz="3200" dirty="0"/>
              <a:t>Udržitelnost projektu:</a:t>
            </a:r>
          </a:p>
          <a:p>
            <a:pPr lvl="1"/>
            <a:r>
              <a:rPr lang="cs-CZ" sz="3200" dirty="0">
                <a:solidFill>
                  <a:srgbClr val="002060"/>
                </a:solidFill>
              </a:rPr>
              <a:t>popis zajištění vlastnických nebo jiných práv k pozemkům, dotčeným stavbou, v období udržitelnosti,</a:t>
            </a:r>
          </a:p>
          <a:p>
            <a:pPr lvl="1"/>
            <a:r>
              <a:rPr lang="cs-CZ" sz="3200" dirty="0">
                <a:solidFill>
                  <a:srgbClr val="002060"/>
                </a:solidFill>
              </a:rPr>
              <a:t>popis plánovaných opatření v rámci údržby komunikace,</a:t>
            </a:r>
          </a:p>
          <a:p>
            <a:pPr lvl="1"/>
            <a:r>
              <a:rPr lang="cs-CZ" sz="3200" dirty="0">
                <a:solidFill>
                  <a:srgbClr val="002060"/>
                </a:solidFill>
              </a:rPr>
              <a:t>popis rizika porušení komunikace a opatření v rámci oprav komunikace.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33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3300" dirty="0" smtClean="0"/>
              <a:t>Z jakého důvodu bude projekt realizován, proč bude prospěšná jeho realizace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300" dirty="0" smtClean="0"/>
              <a:t>Jaký bude stav při neschválení dotace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300" dirty="0" smtClean="0"/>
              <a:t>Jakým způsobem bude zajištěna udržitelnost projektu, jak budou ošetřena vlastnická práva?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300" dirty="0" smtClean="0"/>
              <a:t>Jakým způsobem bude probíhat údržba v době udržitelnosti projektu?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300" dirty="0" smtClean="0"/>
              <a:t>Existuje riziko porušení komunikace? Kdo bude realizovat případné opravy? </a:t>
            </a:r>
          </a:p>
        </p:txBody>
      </p:sp>
    </p:spTree>
    <p:extLst>
      <p:ext uri="{BB962C8B-B14F-4D97-AF65-F5344CB8AC3E}">
        <p14:creationId xmlns:p14="http://schemas.microsoft.com/office/powerpoint/2010/main" val="35911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Karta souladu projektu s principy udržitelné mobility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SOULAD </a:t>
            </a:r>
            <a:r>
              <a:rPr lang="cs-CZ" sz="2000" dirty="0" smtClean="0"/>
              <a:t>PROJEKTU SE STRATEGIÍ UDRŽITELNÉ MOBILITY</a:t>
            </a:r>
          </a:p>
          <a:p>
            <a:endParaRPr lang="cs-CZ" sz="2000" dirty="0"/>
          </a:p>
          <a:p>
            <a:r>
              <a:rPr lang="sv-SE" sz="2000" dirty="0" smtClean="0"/>
              <a:t>INTEGROVANOST </a:t>
            </a:r>
            <a:r>
              <a:rPr lang="sv-SE" sz="2000" dirty="0"/>
              <a:t>ŘEŠENÍ – KOMPLEMENTARITA A SYNERGIE </a:t>
            </a:r>
            <a:r>
              <a:rPr lang="sv-SE" sz="2000" dirty="0" smtClean="0"/>
              <a:t>PROJEKTU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endParaRPr lang="cs-CZ" sz="2000" dirty="0" smtClean="0"/>
          </a:p>
          <a:p>
            <a:r>
              <a:rPr lang="cs-CZ" sz="2000" cap="all" dirty="0" smtClean="0"/>
              <a:t>Participativní </a:t>
            </a:r>
            <a:r>
              <a:rPr lang="cs-CZ" sz="2000" cap="all" dirty="0"/>
              <a:t>přístup při přípravě projektu</a:t>
            </a:r>
            <a:endParaRPr lang="sv-SE" sz="20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V jaké strategii je projekt uveden – výběr z nabídky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Uveďte obdobná opatření (projekty), na která předložený projekt navazuje </a:t>
            </a:r>
            <a:r>
              <a:rPr lang="cs-CZ" sz="2000" dirty="0" smtClean="0"/>
              <a:t>a se </a:t>
            </a:r>
            <a:r>
              <a:rPr lang="cs-CZ" sz="2000" dirty="0"/>
              <a:t>kterými vytváří </a:t>
            </a:r>
            <a:r>
              <a:rPr lang="cs-CZ" sz="2000" dirty="0" smtClean="0"/>
              <a:t>synergie – výběr z nabídky</a:t>
            </a:r>
          </a:p>
          <a:p>
            <a:endParaRPr lang="cs-CZ" sz="2000" dirty="0"/>
          </a:p>
          <a:p>
            <a:r>
              <a:rPr lang="cs-CZ" sz="2000" dirty="0"/>
              <a:t>Uveďte, jakou formou byl projekt </a:t>
            </a:r>
            <a:r>
              <a:rPr lang="cs-CZ" sz="2000" b="1" dirty="0"/>
              <a:t>zveřejněn nebo projednán</a:t>
            </a:r>
            <a:r>
              <a:rPr lang="cs-CZ" sz="2000" dirty="0"/>
              <a:t> se zapojením veřejnosti a klíčových partnerů, případně uveďte také hypertextový odkaz na informaci nebo dokument na </a:t>
            </a:r>
            <a:r>
              <a:rPr lang="cs-CZ" sz="2000" dirty="0" smtClean="0"/>
              <a:t>internetu – výběr z nabídky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9361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ke všem aktivitám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Prostudovat si Obecná i Specifická pravidla k dané výzvě</a:t>
            </a:r>
          </a:p>
          <a:p>
            <a:r>
              <a:rPr lang="cs-CZ" dirty="0" smtClean="0"/>
              <a:t>Žádost o podporu finalizovat a podepsat v systému MS2014+ v předstihu, nikoliv v posledních hodinách příjmu žádostí</a:t>
            </a:r>
          </a:p>
          <a:p>
            <a:r>
              <a:rPr lang="cs-CZ" dirty="0" smtClean="0"/>
              <a:t>Dbát na předložení projektu do správné výzvy (53) a </a:t>
            </a:r>
            <a:r>
              <a:rPr lang="cs-CZ" dirty="0" err="1" smtClean="0"/>
              <a:t>podvýzvy</a:t>
            </a:r>
            <a:r>
              <a:rPr lang="cs-CZ" dirty="0" smtClean="0"/>
              <a:t> (LAG Podralsko)</a:t>
            </a:r>
          </a:p>
          <a:p>
            <a:r>
              <a:rPr lang="cs-CZ" dirty="0" smtClean="0"/>
              <a:t>Dbát na doložení všech příloh, které je potřebné doložit. V případě, že je příloha nerelevantní, vložíte list s názvem přílohy a zdůvodníte </a:t>
            </a:r>
            <a:r>
              <a:rPr lang="cs-CZ" dirty="0" err="1" smtClean="0"/>
              <a:t>nerelevantnost</a:t>
            </a:r>
            <a:r>
              <a:rPr lang="cs-CZ" dirty="0" smtClean="0"/>
              <a:t> přílohy</a:t>
            </a:r>
          </a:p>
          <a:p>
            <a:r>
              <a:rPr lang="cs-CZ" dirty="0" smtClean="0"/>
              <a:t>Dbát na soulad údajů, uváděných v žádosti s údaji v přílohách, zejména ve studii proveditelnosti</a:t>
            </a:r>
          </a:p>
          <a:p>
            <a:r>
              <a:rPr lang="cs-CZ" dirty="0" smtClean="0"/>
              <a:t>Jednoznačně vymezovat způsobilé výdaje a to jak ve skupině výdajů, tak na </a:t>
            </a:r>
            <a:r>
              <a:rPr lang="cs-CZ" b="1" dirty="0" smtClean="0"/>
              <a:t>hlavní a vedlejší aktivity</a:t>
            </a:r>
          </a:p>
          <a:p>
            <a:r>
              <a:rPr lang="cs-CZ" dirty="0" smtClean="0"/>
              <a:t>Výstupy projektu musí být zachovány min. po dobu 5 let udržitelnosti!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546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Informace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9133800"/>
              </p:ext>
            </p:extLst>
          </p:nvPr>
        </p:nvGraphicFramePr>
        <p:xfrm>
          <a:off x="323528" y="1556792"/>
          <a:ext cx="8280920" cy="2088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u="none" strike="noStrike" dirty="0" smtClean="0">
                          <a:effectLst/>
                        </a:rPr>
                        <a:t>Indikátory</a:t>
                      </a:r>
                    </a:p>
                    <a:p>
                      <a:pPr algn="l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 všechny aktivity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cs-CZ" sz="1800" dirty="0" smtClean="0"/>
                    </a:p>
                    <a:p>
                      <a:pPr marL="0" indent="0">
                        <a:buNone/>
                      </a:pPr>
                      <a:r>
                        <a:rPr lang="cs-CZ" sz="1800" b="1" dirty="0" smtClean="0"/>
                        <a:t>Bezpečnost dopravy: 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800" dirty="0" smtClean="0"/>
                        <a:t>7 50 01  Počet realizací, vedoucích ke zvýšení bezpečnosti v  dopravě</a:t>
                      </a:r>
                    </a:p>
                    <a:p>
                      <a:pPr algn="l" fontAlgn="t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11741"/>
              </p:ext>
            </p:extLst>
          </p:nvPr>
        </p:nvGraphicFramePr>
        <p:xfrm>
          <a:off x="395536" y="4683826"/>
          <a:ext cx="8208912" cy="2037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3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5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91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Forma a způsob podání žádosti o podporu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sng" strike="noStrike" dirty="0">
                          <a:effectLst/>
                          <a:hlinkClick r:id="rId2"/>
                        </a:rPr>
                        <a:t>Elektronické podání prostřednictvím MS2014+ na adrese  https://mseu.mssf.cz</a:t>
                      </a:r>
                      <a:endParaRPr lang="cs-CZ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52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Odkaz na Obecná a Specifická pravidla výzvy ŘO IROP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sng" strike="noStrike" dirty="0" smtClean="0">
                          <a:effectLst/>
                          <a:hlinkClick r:id="rId3"/>
                        </a:rPr>
                        <a:t>http://www.irop.mmr.cz/cs/Vyzvy</a:t>
                      </a:r>
                      <a:endParaRPr lang="cs-CZ" sz="1800" u="sng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323528" y="385282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Podrobné informace k jednotlivým indikátorům a závazná pravidla jejich vykazování a výpočtu obsahují metodické listy indikátorů v příloze č. 3 Specifických pravidel.</a:t>
            </a:r>
          </a:p>
        </p:txBody>
      </p:sp>
    </p:spTree>
    <p:extLst>
      <p:ext uri="{BB962C8B-B14F-4D97-AF65-F5344CB8AC3E}">
        <p14:creationId xmlns:p14="http://schemas.microsoft.com/office/powerpoint/2010/main" val="3358021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Časový harmonogram: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4500" b="1" dirty="0" smtClean="0"/>
              <a:t>Hodnocení formálních náležitostí a přijatelnosti:</a:t>
            </a:r>
          </a:p>
          <a:p>
            <a:pPr marL="0" indent="0">
              <a:buNone/>
            </a:pPr>
            <a:r>
              <a:rPr lang="cs-CZ" sz="4500" dirty="0" smtClean="0"/>
              <a:t>	Kancelář MAS - 20 PD</a:t>
            </a:r>
          </a:p>
          <a:p>
            <a:r>
              <a:rPr lang="cs-CZ" sz="4500" b="1" dirty="0" smtClean="0"/>
              <a:t>Informace žadatele o výsledku kontroly: </a:t>
            </a:r>
          </a:p>
          <a:p>
            <a:pPr marL="0" indent="0">
              <a:buNone/>
            </a:pPr>
            <a:r>
              <a:rPr lang="cs-CZ" sz="4500" dirty="0" smtClean="0"/>
              <a:t>	5 PD</a:t>
            </a:r>
          </a:p>
          <a:p>
            <a:r>
              <a:rPr lang="cs-CZ" sz="4500" b="1" dirty="0" smtClean="0"/>
              <a:t>Možnost doplnění žádosti u napravitelných kritérií:</a:t>
            </a:r>
          </a:p>
          <a:p>
            <a:pPr marL="0" indent="0">
              <a:buNone/>
            </a:pPr>
            <a:r>
              <a:rPr lang="cs-CZ" sz="4500" dirty="0" smtClean="0"/>
              <a:t>	5 PD, prodloužení max. dalších 5 PD </a:t>
            </a:r>
          </a:p>
          <a:p>
            <a:pPr marL="0" indent="0">
              <a:buNone/>
            </a:pPr>
            <a:r>
              <a:rPr lang="cs-CZ" sz="4500" dirty="0"/>
              <a:t>	</a:t>
            </a:r>
            <a:r>
              <a:rPr lang="cs-CZ" sz="4500" dirty="0" smtClean="0"/>
              <a:t>opravu je možno žadatelem provést max. dvakrát!</a:t>
            </a:r>
          </a:p>
          <a:p>
            <a:r>
              <a:rPr lang="cs-CZ" sz="4500" b="1" dirty="0" smtClean="0"/>
              <a:t>Věcné hodnocení:</a:t>
            </a:r>
          </a:p>
          <a:p>
            <a:pPr marL="0" indent="0">
              <a:buNone/>
            </a:pPr>
            <a:r>
              <a:rPr lang="cs-CZ" sz="4500" dirty="0"/>
              <a:t>	</a:t>
            </a:r>
            <a:r>
              <a:rPr lang="cs-CZ" sz="4500" dirty="0" smtClean="0"/>
              <a:t>Výběrová komise – 20 PD</a:t>
            </a:r>
          </a:p>
          <a:p>
            <a:r>
              <a:rPr lang="cs-CZ" sz="4500" b="1" dirty="0" smtClean="0"/>
              <a:t>Předložení seznamů projektů představenstvu</a:t>
            </a:r>
          </a:p>
          <a:p>
            <a:pPr marL="0" indent="0">
              <a:buNone/>
            </a:pPr>
            <a:r>
              <a:rPr lang="cs-CZ" sz="4500" dirty="0" smtClean="0"/>
              <a:t>	Do 2 PD</a:t>
            </a:r>
          </a:p>
          <a:p>
            <a:r>
              <a:rPr lang="cs-CZ" sz="4500" b="1" dirty="0" smtClean="0"/>
              <a:t>Výběr projektů:</a:t>
            </a:r>
          </a:p>
          <a:p>
            <a:pPr marL="0" indent="0">
              <a:buNone/>
            </a:pPr>
            <a:r>
              <a:rPr lang="cs-CZ" sz="4500" dirty="0"/>
              <a:t>	</a:t>
            </a:r>
            <a:r>
              <a:rPr lang="cs-CZ" sz="4500" dirty="0" smtClean="0"/>
              <a:t>Představenstvo – 10 PD</a:t>
            </a:r>
          </a:p>
          <a:p>
            <a:r>
              <a:rPr lang="cs-CZ" sz="4500" b="1" dirty="0" smtClean="0"/>
              <a:t>Zveřejnění výsledku výběru projektů </a:t>
            </a:r>
          </a:p>
          <a:p>
            <a:pPr marL="0" indent="0">
              <a:buNone/>
            </a:pPr>
            <a:r>
              <a:rPr lang="cs-CZ" sz="4500" dirty="0"/>
              <a:t>	D</a:t>
            </a:r>
            <a:r>
              <a:rPr lang="cs-CZ" sz="4500" dirty="0" smtClean="0"/>
              <a:t>o 5 PD na webu </a:t>
            </a:r>
            <a:r>
              <a:rPr lang="cs-CZ" sz="4500" dirty="0" smtClean="0">
                <a:hlinkClick r:id="rId2"/>
              </a:rPr>
              <a:t>www.lagpodralsko.com</a:t>
            </a:r>
            <a:r>
              <a:rPr lang="cs-CZ" sz="4500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Přezkum hodnocení projektů: žadatel podává do 15 PD od doručení výsledků hodnocení k revizní komisi LAG Podralsko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032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Způsob hodnocení a výběru projektů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INTERNÍ </a:t>
            </a:r>
            <a:r>
              <a:rPr lang="cs-CZ" dirty="0"/>
              <a:t>POSTUPY LAG PODRALSKO </a:t>
            </a:r>
            <a:r>
              <a:rPr lang="cs-CZ" dirty="0" smtClean="0"/>
              <a:t>Z.S. pro </a:t>
            </a:r>
            <a:r>
              <a:rPr lang="cs-CZ" dirty="0"/>
              <a:t>Programový rámec Integrovaného regionálního operačního </a:t>
            </a:r>
            <a:r>
              <a:rPr lang="cs-CZ" dirty="0" smtClean="0"/>
              <a:t>programu</a:t>
            </a:r>
          </a:p>
          <a:p>
            <a:r>
              <a:rPr lang="cs-CZ" dirty="0" smtClean="0"/>
              <a:t>Interní postupy řeší rovněž problematiku náhradních projektů </a:t>
            </a:r>
          </a:p>
          <a:p>
            <a:r>
              <a:rPr lang="cs-CZ" dirty="0" smtClean="0"/>
              <a:t>Příloha č. 1 Kritéria formálního hodnocení a přijatelnosti</a:t>
            </a:r>
          </a:p>
          <a:p>
            <a:r>
              <a:rPr lang="cs-CZ" dirty="0" smtClean="0"/>
              <a:t>Příloha č. 2 Kritéria věcného hodnocení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2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Návaznost „</a:t>
            </a:r>
            <a:r>
              <a:rPr lang="cs-CZ" dirty="0" err="1"/>
              <a:t>podvýzvy</a:t>
            </a:r>
            <a:r>
              <a:rPr lang="cs-CZ" dirty="0"/>
              <a:t> MAS“ na výzvu IROP č. </a:t>
            </a:r>
            <a:r>
              <a:rPr lang="cs-CZ" dirty="0" smtClean="0"/>
              <a:t>53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www.irop.mmr.cz/cs/Vyzvy/Seznam/Vyzva-c-53-Udrzitelna-doprava-integrovane-projekty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Výzva </a:t>
            </a:r>
            <a:r>
              <a:rPr lang="cs-CZ" dirty="0"/>
              <a:t>č. 53 Udržitelná doprava - integrované projekty CLLD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Výzva LAG Podralsko Programový rámec IROP, opatření CLLD 1.1.3</a:t>
            </a:r>
            <a:r>
              <a:rPr lang="cs-CZ" dirty="0"/>
              <a:t>: Řešení dopravní infrastruktury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1331640" y="2492896"/>
            <a:ext cx="484632" cy="516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18" y="4365104"/>
            <a:ext cx="523875" cy="54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07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Kritéria </a:t>
            </a:r>
            <a:r>
              <a:rPr lang="cs-CZ" dirty="0" smtClean="0"/>
              <a:t>formálních náležitostí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Kritéria formálních náležitostí jsou vždy napravitelná. </a:t>
            </a:r>
            <a:endParaRPr lang="cs-CZ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 smtClean="0"/>
              <a:t>Žádost </a:t>
            </a:r>
            <a:r>
              <a:rPr lang="cs-CZ" dirty="0"/>
              <a:t>o podporu je podána v předepsané formě,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 smtClean="0"/>
              <a:t>Žádost </a:t>
            </a:r>
            <a:r>
              <a:rPr lang="cs-CZ" dirty="0"/>
              <a:t>o podporu je podepsána oprávněným zástupcem žadatele,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 smtClean="0"/>
              <a:t>Jsou </a:t>
            </a:r>
            <a:r>
              <a:rPr lang="cs-CZ" dirty="0"/>
              <a:t>doloženy všechny povinné </a:t>
            </a:r>
            <a:r>
              <a:rPr lang="cs-CZ" dirty="0" smtClean="0"/>
              <a:t>přílohy, </a:t>
            </a:r>
            <a:r>
              <a:rPr lang="cs-CZ" dirty="0"/>
              <a:t>požadované v dokumentaci k výzvě MAS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08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</a:t>
            </a:r>
            <a:r>
              <a:rPr lang="cs-CZ" dirty="0" smtClean="0"/>
              <a:t>přijatelnosti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V případě nesplnění jednoho kritéria s příznakem „nenapravitelné“ musí být žádost o podporu vyloučena z dalšího procesu hodnocení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u="sng" dirty="0"/>
              <a:t>NENAPRAVITELNÁ KRITÉRIA</a:t>
            </a:r>
            <a:endParaRPr lang="cs-CZ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 smtClean="0"/>
              <a:t>Projekt </a:t>
            </a:r>
            <a:r>
              <a:rPr lang="cs-CZ" dirty="0"/>
              <a:t>je realizován na území působnosti LAG Podralsko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Ž</a:t>
            </a:r>
            <a:r>
              <a:rPr lang="cs-CZ" dirty="0" smtClean="0"/>
              <a:t>adatel </a:t>
            </a:r>
            <a:r>
              <a:rPr lang="cs-CZ" dirty="0"/>
              <a:t>splňuje definici oprávněného příjemce pro </a:t>
            </a:r>
            <a:r>
              <a:rPr lang="cs-CZ" dirty="0" smtClean="0"/>
              <a:t>příslušnou výzvu 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908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přijatelnosti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NAPRAVITELNÁ KRITÉRIA</a:t>
            </a:r>
            <a:endParaRPr lang="cs-CZ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Projekt je v souladu se schválenou strategií - Strategie komunitně vedeného rozvoje území LAG </a:t>
            </a:r>
            <a:r>
              <a:rPr lang="cs-CZ" dirty="0" err="1"/>
              <a:t>Podralsko</a:t>
            </a:r>
            <a:r>
              <a:rPr lang="cs-CZ" dirty="0"/>
              <a:t> </a:t>
            </a:r>
            <a:r>
              <a:rPr lang="cs-CZ" dirty="0" err="1"/>
              <a:t>z.s</a:t>
            </a:r>
            <a:r>
              <a:rPr lang="cs-CZ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/>
              <a:t>Projekt je v souladu s podmínkami výzvy </a:t>
            </a:r>
            <a:r>
              <a:rPr lang="pl-PL" dirty="0" smtClean="0"/>
              <a:t>MAS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dirty="0"/>
              <a:t>Projekt respektuje minimální a maximální hranici celkových způsobilých výdajů stanovenou ve výzvě </a:t>
            </a:r>
            <a:r>
              <a:rPr lang="cs-CZ" dirty="0" smtClean="0"/>
              <a:t>MAS</a:t>
            </a:r>
          </a:p>
        </p:txBody>
      </p:sp>
    </p:spTree>
    <p:extLst>
      <p:ext uri="{BB962C8B-B14F-4D97-AF65-F5344CB8AC3E}">
        <p14:creationId xmlns:p14="http://schemas.microsoft.com/office/powerpoint/2010/main" val="635147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8CADAE">
                    <a:shade val="75000"/>
                  </a:srgbClr>
                </a:solidFill>
              </a:rPr>
              <a:t>Věcné hodnocení – a</a:t>
            </a:r>
            <a:r>
              <a:rPr lang="cs-CZ" dirty="0" smtClean="0">
                <a:solidFill>
                  <a:srgbClr val="8CADAE">
                    <a:shade val="75000"/>
                  </a:srgbClr>
                </a:solidFill>
              </a:rPr>
              <a:t>ktivita Bezpečnost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sz="3400" dirty="0" smtClean="0"/>
              <a:t>Vazba </a:t>
            </a:r>
            <a:r>
              <a:rPr lang="cs-CZ" sz="3400" dirty="0"/>
              <a:t>mezi cíli projektu a popisem klíčových/hlavních </a:t>
            </a:r>
            <a:r>
              <a:rPr lang="cs-CZ" sz="3400" dirty="0" smtClean="0"/>
              <a:t>aktivit</a:t>
            </a:r>
            <a:endParaRPr lang="cs-CZ" sz="3400" dirty="0"/>
          </a:p>
          <a:p>
            <a:r>
              <a:rPr lang="cs-CZ" sz="3400" dirty="0" smtClean="0"/>
              <a:t>Technická </a:t>
            </a:r>
            <a:r>
              <a:rPr lang="cs-CZ" sz="3400" dirty="0"/>
              <a:t>připravenost </a:t>
            </a:r>
            <a:r>
              <a:rPr lang="cs-CZ" sz="3400" dirty="0" smtClean="0"/>
              <a:t>projektu</a:t>
            </a:r>
            <a:endParaRPr lang="cs-CZ" sz="3400" dirty="0"/>
          </a:p>
          <a:p>
            <a:r>
              <a:rPr lang="cs-CZ" sz="3400" dirty="0" smtClean="0"/>
              <a:t>Bezbariérový </a:t>
            </a:r>
            <a:r>
              <a:rPr lang="cs-CZ" sz="3400" dirty="0"/>
              <a:t>přístup k zastávkám veřejné hromadné </a:t>
            </a:r>
            <a:r>
              <a:rPr lang="cs-CZ" sz="3400" dirty="0" smtClean="0"/>
              <a:t>dopravy</a:t>
            </a:r>
          </a:p>
          <a:p>
            <a:r>
              <a:rPr lang="cs-CZ" sz="3400" dirty="0"/>
              <a:t>Přechod pro chodce či místo pro </a:t>
            </a:r>
            <a:r>
              <a:rPr lang="cs-CZ" sz="3400" dirty="0" smtClean="0"/>
              <a:t>přecházení</a:t>
            </a:r>
          </a:p>
          <a:p>
            <a:r>
              <a:rPr lang="cs-CZ" sz="3400" dirty="0"/>
              <a:t>Realizace signalizace pro </a:t>
            </a:r>
            <a:r>
              <a:rPr lang="cs-CZ" sz="3400" dirty="0" smtClean="0"/>
              <a:t>nevidomé</a:t>
            </a:r>
          </a:p>
          <a:p>
            <a:r>
              <a:rPr lang="cs-CZ" sz="3400" dirty="0"/>
              <a:t>Aktivity související s realizací </a:t>
            </a:r>
            <a:r>
              <a:rPr lang="cs-CZ" sz="3400" dirty="0" smtClean="0"/>
              <a:t>projektu</a:t>
            </a:r>
          </a:p>
          <a:p>
            <a:r>
              <a:rPr lang="cs-CZ" sz="3400" dirty="0"/>
              <a:t>Finanční náročnost </a:t>
            </a:r>
            <a:r>
              <a:rPr lang="cs-CZ" sz="3400" dirty="0" smtClean="0"/>
              <a:t>projektu</a:t>
            </a:r>
          </a:p>
          <a:p>
            <a:r>
              <a:rPr lang="cs-CZ" sz="3400" dirty="0"/>
              <a:t>Projekt je realizován v blízkosti budovy mateřské školy, základní školy, knihovny, kulturního domu, obecního úřadu, zdravotního střediska, hřiště, tělocvičny, pošty, domova seniorů, domovu s pečovatelskou službou či jiné veřejně prospěšné </a:t>
            </a:r>
            <a:r>
              <a:rPr lang="cs-CZ" sz="3400" dirty="0" smtClean="0"/>
              <a:t>budovy</a:t>
            </a:r>
          </a:p>
          <a:p>
            <a:endParaRPr lang="cs-CZ" sz="3400" dirty="0" smtClean="0"/>
          </a:p>
          <a:p>
            <a:pPr marL="0" lvl="0" indent="0" algn="ctr">
              <a:buNone/>
            </a:pPr>
            <a:r>
              <a:rPr lang="cs-CZ" sz="3400" b="1" i="1" dirty="0" smtClean="0">
                <a:solidFill>
                  <a:srgbClr val="FF0000"/>
                </a:solidFill>
              </a:rPr>
              <a:t>Max</a:t>
            </a:r>
            <a:r>
              <a:rPr lang="cs-CZ" sz="3400" b="1" i="1" dirty="0">
                <a:solidFill>
                  <a:srgbClr val="FF0000"/>
                </a:solidFill>
              </a:rPr>
              <a:t>. počet bodů – 9</a:t>
            </a:r>
            <a:r>
              <a:rPr lang="cs-CZ" sz="3400" b="1" i="1" dirty="0" smtClean="0">
                <a:solidFill>
                  <a:srgbClr val="FF0000"/>
                </a:solidFill>
              </a:rPr>
              <a:t>0</a:t>
            </a:r>
            <a:r>
              <a:rPr lang="cs-CZ" sz="3400" b="1" i="1" dirty="0">
                <a:solidFill>
                  <a:srgbClr val="FF0000"/>
                </a:solidFill>
              </a:rPr>
              <a:t>, min. počet bodů - </a:t>
            </a:r>
            <a:r>
              <a:rPr lang="cs-CZ" sz="3400" b="1" i="1" dirty="0" smtClean="0">
                <a:solidFill>
                  <a:srgbClr val="FF0000"/>
                </a:solidFill>
              </a:rPr>
              <a:t>45</a:t>
            </a:r>
            <a:endParaRPr lang="cs-CZ" sz="3400" b="1" i="1" dirty="0">
              <a:solidFill>
                <a:srgbClr val="FF0000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99709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KRITÉRIA PRO VÝBĚR A HODNOCENÍ PROJEKTŮ –ZÁVĚREČNÉ OVĚŘENÍ ZPŮSOBILOSTI PROJEKTŮ </a:t>
            </a:r>
            <a:r>
              <a:rPr lang="cs-CZ" sz="2000" b="1" dirty="0" smtClean="0"/>
              <a:t>- CRR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://www.dotaceeu.cz/getmedia/6facaa00-ee17-41bb-b323-7a2c9cfe86d6/IROP-kriteria-pro-ZoZp-SC-4-1.pdf?ext=.</a:t>
            </a:r>
            <a:r>
              <a:rPr lang="cs-CZ" dirty="0" smtClean="0">
                <a:hlinkClick r:id="rId2"/>
              </a:rPr>
              <a:t>pdf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638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Jak vyplnit žádost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200" b="1" dirty="0">
                <a:hlinkClick r:id="rId2"/>
              </a:rPr>
              <a:t>https://mseu.mssf.cz</a:t>
            </a:r>
            <a:r>
              <a:rPr lang="cs-CZ" sz="2200" b="1" dirty="0" smtClean="0">
                <a:hlinkClick r:id="rId2"/>
              </a:rPr>
              <a:t>/</a:t>
            </a:r>
            <a:r>
              <a:rPr lang="cs-CZ" sz="2200" b="1" dirty="0" smtClean="0"/>
              <a:t> </a:t>
            </a:r>
            <a:endParaRPr lang="cs-CZ" sz="2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01593" cy="47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7815236" y="2780928"/>
            <a:ext cx="484632" cy="8343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72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324340"/>
            <a:ext cx="8784976" cy="5832648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1547664" y="1340768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899592" y="1340768"/>
            <a:ext cx="562676" cy="43204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7164288" y="908720"/>
            <a:ext cx="1008112" cy="79208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691680" y="980728"/>
            <a:ext cx="864096" cy="32403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699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1700808"/>
            <a:ext cx="5256584" cy="3600400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4139952" y="32129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275856" y="2780928"/>
            <a:ext cx="1944216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03848" y="4293096"/>
            <a:ext cx="2016224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350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625150" y="332656"/>
            <a:ext cx="8051305" cy="5976664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2123728" y="3573016"/>
            <a:ext cx="100811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66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136904" cy="5976664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1043608" y="1268760"/>
            <a:ext cx="576064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Návaznost „</a:t>
            </a:r>
            <a:r>
              <a:rPr lang="cs-CZ" dirty="0" err="1"/>
              <a:t>podvýzvy</a:t>
            </a:r>
            <a:r>
              <a:rPr lang="cs-CZ" dirty="0"/>
              <a:t> MAS“ na výzvu IROP č. </a:t>
            </a:r>
            <a:r>
              <a:rPr lang="cs-CZ" dirty="0" smtClean="0"/>
              <a:t>53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" y="1412776"/>
            <a:ext cx="9070976" cy="51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59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57706"/>
            <a:ext cx="8352928" cy="5976664"/>
          </a:xfrm>
          <a:prstGeom prst="rect">
            <a:avLst/>
          </a:prstGeom>
          <a:noFill/>
        </p:spPr>
      </p:pic>
      <p:sp>
        <p:nvSpPr>
          <p:cNvPr id="3" name="Ovál 2"/>
          <p:cNvSpPr/>
          <p:nvPr/>
        </p:nvSpPr>
        <p:spPr>
          <a:xfrm>
            <a:off x="1421092" y="1340768"/>
            <a:ext cx="864096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691680" y="833770"/>
            <a:ext cx="864096" cy="50405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983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568952" cy="597666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691680" y="1484784"/>
            <a:ext cx="1152128" cy="4320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1202476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147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6454" y="143812"/>
            <a:ext cx="8640960" cy="6120680"/>
          </a:xfrm>
          <a:prstGeom prst="rect">
            <a:avLst/>
          </a:prstGeom>
        </p:spPr>
      </p:pic>
      <p:cxnSp>
        <p:nvCxnSpPr>
          <p:cNvPr id="4" name="Přímá spojnice se šipkou 3"/>
          <p:cNvCxnSpPr/>
          <p:nvPr/>
        </p:nvCxnSpPr>
        <p:spPr>
          <a:xfrm>
            <a:off x="722797" y="2024540"/>
            <a:ext cx="464827" cy="24845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67544" y="4797152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Výběr výzva </a:t>
            </a:r>
          </a:p>
          <a:p>
            <a:pPr algn="ctr"/>
            <a:r>
              <a:rPr lang="cs-CZ" b="1" dirty="0" smtClean="0">
                <a:solidFill>
                  <a:srgbClr val="C00000"/>
                </a:solidFill>
              </a:rPr>
              <a:t>53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4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992887" cy="5904656"/>
          </a:xfrm>
          <a:prstGeom prst="rect">
            <a:avLst/>
          </a:prstGeom>
        </p:spPr>
      </p:pic>
      <p:sp>
        <p:nvSpPr>
          <p:cNvPr id="3" name="Násobení 2"/>
          <p:cNvSpPr/>
          <p:nvPr/>
        </p:nvSpPr>
        <p:spPr>
          <a:xfrm>
            <a:off x="1835697" y="548680"/>
            <a:ext cx="6912766" cy="5400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107504" y="2322076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231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352928" cy="597666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015716" y="3573016"/>
            <a:ext cx="525658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3098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496944" cy="6048672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4572000" y="4077072"/>
            <a:ext cx="1440160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152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8" y="548680"/>
            <a:ext cx="8813800" cy="58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9714" y="1412776"/>
            <a:ext cx="1656184" cy="5005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211960" y="4941168"/>
            <a:ext cx="122413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920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vyplnit žádost</a:t>
            </a:r>
            <a:endParaRPr lang="cs-CZ" b="1" dirty="0"/>
          </a:p>
        </p:txBody>
      </p:sp>
      <p:sp>
        <p:nvSpPr>
          <p:cNvPr id="5" name="Šipka doprava 4"/>
          <p:cNvSpPr/>
          <p:nvPr/>
        </p:nvSpPr>
        <p:spPr>
          <a:xfrm>
            <a:off x="0" y="3978772"/>
            <a:ext cx="48920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047874"/>
            <a:ext cx="9001001" cy="58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842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vyplnit žádost 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7606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ál 9"/>
          <p:cNvSpPr/>
          <p:nvPr/>
        </p:nvSpPr>
        <p:spPr>
          <a:xfrm>
            <a:off x="1763688" y="1772816"/>
            <a:ext cx="1008112" cy="504056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195736" y="1340768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2025428" y="8515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8266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vyplnit žádost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1052736"/>
            <a:ext cx="8568952" cy="5472608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179512" y="4149080"/>
            <a:ext cx="36004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67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Základní údaje o výzvách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1909354"/>
              </p:ext>
            </p:extLst>
          </p:nvPr>
        </p:nvGraphicFramePr>
        <p:xfrm>
          <a:off x="755576" y="1052736"/>
          <a:ext cx="7992888" cy="4392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01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Datum a čas vyhlášení výzvy MAS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 smtClean="0">
                          <a:effectLst/>
                        </a:rPr>
                        <a:t>28.5.2018, 12:00 hodin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Datum a čas zpřístupnění formuláře žádosti o podporu v MS2014+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 smtClean="0">
                          <a:effectLst/>
                        </a:rPr>
                        <a:t>28.5.2018, 12:00 hodin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Datum a čas ukončení příjmu žádostí o podporu v MS2014+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3.9.2018,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12:00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hodin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43" marR="8843" marT="884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73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Datum zahájení realizace projektu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1.1.2014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88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datum </a:t>
                      </a:r>
                      <a:r>
                        <a:rPr lang="cs-CZ" sz="1600" u="none" strike="noStrike" dirty="0">
                          <a:effectLst/>
                        </a:rPr>
                        <a:t>prvního právního úkonu týkajícího se aktivit projektu, na které jsou vynaloženy způsobilé výdaje</a:t>
                      </a:r>
                      <a:r>
                        <a:rPr lang="cs-CZ" sz="1600" u="none" strike="noStrike" dirty="0" smtClean="0">
                          <a:effectLst/>
                        </a:rPr>
                        <a:t>. (např. PD) 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73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Datum ukončení realizace projektu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 smtClean="0">
                          <a:effectLst/>
                        </a:rPr>
                        <a:t>31.12.2020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7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Realizace projektu nesmí být ukončena před podáním žádosti o podporu v MS 2014+.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3" marR="8843" marT="884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09710"/>
              </p:ext>
            </p:extLst>
          </p:nvPr>
        </p:nvGraphicFramePr>
        <p:xfrm>
          <a:off x="755576" y="5517232"/>
          <a:ext cx="7992888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Míra podpory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z Evropského fondu pro regionální rozvoj a státního rozpočtu pro </a:t>
                      </a:r>
                      <a:r>
                        <a:rPr lang="cs-CZ" sz="1600" u="none" strike="noStrike" dirty="0" smtClean="0">
                          <a:effectLst/>
                          <a:latin typeface="+mn-lt"/>
                        </a:rPr>
                        <a:t>projekt</a:t>
                      </a:r>
                    </a:p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 podpory :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dotace – ex post financování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Evropský fond pro regionální rozvoj - 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95 % 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cs-CZ" sz="1600" u="none" strike="noStrike" dirty="0">
                          <a:effectLst/>
                          <a:latin typeface="+mn-lt"/>
                        </a:rPr>
                      </a:b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Státní rozpočet - 0 %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712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vyplnit žádost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5616624"/>
          </a:xfrm>
          <a:prstGeom prst="rect">
            <a:avLst/>
          </a:prstGeom>
          <a:ln>
            <a:solidFill>
              <a:srgbClr val="FF0000">
                <a:alpha val="90000"/>
              </a:srgbClr>
            </a:solidFill>
          </a:ln>
        </p:spPr>
      </p:pic>
      <p:sp>
        <p:nvSpPr>
          <p:cNvPr id="5" name="Šipka dolů 4"/>
          <p:cNvSpPr/>
          <p:nvPr/>
        </p:nvSpPr>
        <p:spPr>
          <a:xfrm>
            <a:off x="2151353" y="980728"/>
            <a:ext cx="484632" cy="6183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905306" y="1568429"/>
            <a:ext cx="1008112" cy="3177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99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Jak vyplnit žádost</a:t>
            </a:r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8" y="1052736"/>
            <a:ext cx="8568952" cy="5256584"/>
          </a:xfrm>
          <a:prstGeom prst="rect">
            <a:avLst/>
          </a:prstGeom>
          <a:ln w="19050" cmpd="thickThin">
            <a:solidFill>
              <a:sysClr val="windowText" lastClr="000000"/>
            </a:solidFill>
          </a:ln>
        </p:spPr>
      </p:pic>
      <p:sp>
        <p:nvSpPr>
          <p:cNvPr id="3" name="Ovál 2"/>
          <p:cNvSpPr/>
          <p:nvPr/>
        </p:nvSpPr>
        <p:spPr>
          <a:xfrm>
            <a:off x="4427984" y="1412776"/>
            <a:ext cx="1008112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689724" y="1052736"/>
            <a:ext cx="4846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0981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vyplnit žádost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Pokud kontrola nevykazuje žádné chyby, je před finalizací celé žádosti nutné elektronicky podepsat jednotlivé přílohy v záložce Dokumenty.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Po podpisu jednotlivých příloh žadatel žádost </a:t>
            </a:r>
            <a:r>
              <a:rPr lang="cs-CZ" dirty="0" err="1" smtClean="0">
                <a:solidFill>
                  <a:srgbClr val="FF0000"/>
                </a:solidFill>
              </a:rPr>
              <a:t>zfinalizuje</a:t>
            </a:r>
            <a:r>
              <a:rPr lang="cs-CZ" dirty="0" smtClean="0">
                <a:solidFill>
                  <a:srgbClr val="FF0000"/>
                </a:solidFill>
              </a:rPr>
              <a:t> a podepíše.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004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vyplnit žádost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5544616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1907704" y="2996952"/>
            <a:ext cx="108012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951838" y="4319240"/>
            <a:ext cx="540060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5478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Zadávání veřejných zakázek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i="1" dirty="0" smtClean="0"/>
              <a:t>Plánování VZ se uvede do modulu Veřejné zakázky, který je součástí MS 2014+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1786226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827584" y="2996952"/>
            <a:ext cx="1152128" cy="216024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04" y="2492897"/>
            <a:ext cx="2520280" cy="211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2843808" y="3549660"/>
            <a:ext cx="936104" cy="383396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79956"/>
            <a:ext cx="2905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580112" y="2996952"/>
            <a:ext cx="2448272" cy="3456384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 Veřejné zakázky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76526"/>
            <a:ext cx="8504238" cy="447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6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Zadávání veřejných zakázek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i="1" dirty="0"/>
              <a:t>Veřejné zakázky dle ZZVZ/ ZVZ</a:t>
            </a:r>
          </a:p>
          <a:p>
            <a:pPr marL="0" indent="0">
              <a:buNone/>
            </a:pPr>
            <a:r>
              <a:rPr lang="cs-CZ" dirty="0" smtClean="0"/>
              <a:t>Obecná pravidla pro žadatele, kap. 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i="1" dirty="0" smtClean="0"/>
              <a:t>Žadatelé </a:t>
            </a:r>
            <a:r>
              <a:rPr lang="cs-CZ" i="1" dirty="0"/>
              <a:t>/ příjemci při zadávání zakázek nespadajících pod působnost ZZVZ / ZVZ, jsou povinni postupovat v souladu s Metodickým pokynem pro oblast zadávání zakázek pro programové období 2014–2020</a:t>
            </a:r>
            <a:endParaRPr lang="cs-CZ" i="1" dirty="0" smtClean="0"/>
          </a:p>
          <a:p>
            <a:pPr marL="0" indent="0">
              <a:buNone/>
            </a:pPr>
            <a:r>
              <a:rPr lang="cs-CZ" dirty="0"/>
              <a:t>Metodický pokyn (Příloha č. 3 Obecných pravidel)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 podání žádosti o podporu zasílá žadatel dokumentaci k zakázce prostřednictvím MS2014+ formou Žádosti o změnu nebo Zprávy o realizaci v MS2014+. Za schválení žádosti o změnu se v případě zasílání dokumentace k zakázce rozumí potvrzení jejího přijetí, nikoliv schválení obsahu dokumentace zakázky.</a:t>
            </a:r>
          </a:p>
          <a:p>
            <a:pPr marL="0" indent="0">
              <a:buNone/>
            </a:pPr>
            <a:r>
              <a:rPr lang="cs-CZ" dirty="0"/>
              <a:t>Žadatel může rovněž předložit dokumentaci k zakázce ke kontrole formou interní depeše.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8055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Zadávání veřejných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Povinnost zasílat dokumentaci k zakázce ke kontrole je navázána na </a:t>
            </a:r>
            <a:r>
              <a:rPr lang="cs-CZ" dirty="0"/>
              <a:t>tzv. „rozhodný okamžik“, kterým je </a:t>
            </a:r>
            <a:r>
              <a:rPr lang="cs-CZ" b="1" dirty="0"/>
              <a:t>obdržení vyrozumění o tom, </a:t>
            </a:r>
            <a:r>
              <a:rPr lang="cs-CZ" dirty="0"/>
              <a:t>že žadateli vzniká povinnost předkládat dokumentaci dle těchto Pravidel (dále jen „Vyrozumění“). </a:t>
            </a:r>
            <a:r>
              <a:rPr lang="cs-CZ" b="1" dirty="0"/>
              <a:t>Vyrozumění bude zasláno interní depeší. </a:t>
            </a:r>
            <a:endParaRPr lang="cs-CZ" dirty="0"/>
          </a:p>
          <a:p>
            <a:r>
              <a:rPr lang="cs-CZ" b="1" dirty="0"/>
              <a:t>Od obdržení Vyrozumění je žadatel povinen </a:t>
            </a:r>
            <a:r>
              <a:rPr lang="cs-CZ" dirty="0" smtClean="0"/>
              <a:t>předložit </a:t>
            </a:r>
            <a:r>
              <a:rPr lang="cs-CZ" dirty="0"/>
              <a:t>CRR zadávací podmínky k posouzení CRR 10 pracovních dní </a:t>
            </a:r>
            <a:r>
              <a:rPr lang="cs-CZ" b="1" dirty="0"/>
              <a:t>před plánovaným zahájením zadávacího řízení.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2366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11560" y="1556792"/>
            <a:ext cx="7920880" cy="4542383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DĚKUJI ZA POZORNOST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PhDr. Dagmar Strnadová</a:t>
            </a:r>
            <a:br>
              <a:rPr lang="cs-CZ" dirty="0" smtClean="0"/>
            </a:br>
            <a:r>
              <a:rPr lang="cs-CZ" dirty="0" smtClean="0"/>
              <a:t>LAG Podralsko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http://www.lagpodralsko.com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manager@lagpodralsko.com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Tel.: +420 774 400 397</a:t>
            </a:r>
            <a:endParaRPr lang="cs-CZ" dirty="0"/>
          </a:p>
        </p:txBody>
      </p:sp>
      <p:pic>
        <p:nvPicPr>
          <p:cNvPr id="5" name="Picture 2" descr="C:\Users\Strnadova Dagmar\Desktop\IROP\Logo-IROP-a-MMR-v-JPG (2)\Logo IROP a MMR v JPG\IROP_CZ_RO_B_C 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" y="3456"/>
            <a:ext cx="9144000" cy="150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:\loga\LAG Podralsko-logo-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60" y="4581128"/>
            <a:ext cx="20093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0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o výzvách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Hlavní aktivity projektu: min. 85% způsobilých výdajů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Vedlejší aktivity projektu: max. 15% způsobilých výdajů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35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LAG </a:t>
            </a:r>
            <a:r>
              <a:rPr lang="cs-CZ" dirty="0"/>
              <a:t>Podralsko – IROP – </a:t>
            </a:r>
            <a:r>
              <a:rPr lang="cs-CZ" dirty="0" smtClean="0"/>
              <a:t>Bezpečnost dopravy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Aktivita </a:t>
            </a:r>
            <a:r>
              <a:rPr lang="cs-CZ" dirty="0" smtClean="0"/>
              <a:t>Výzva č. 6</a:t>
            </a:r>
          </a:p>
          <a:p>
            <a:r>
              <a:rPr lang="cs-CZ" dirty="0"/>
              <a:t>Celková částka dotace z Evropského fondu pro regionální rozvoj pro výzvu	</a:t>
            </a:r>
            <a:r>
              <a:rPr lang="cs-CZ" dirty="0" smtClean="0"/>
              <a:t>15 </a:t>
            </a:r>
            <a:r>
              <a:rPr lang="cs-CZ" dirty="0"/>
              <a:t>000 000,000 </a:t>
            </a:r>
            <a:r>
              <a:rPr lang="cs-CZ" dirty="0" smtClean="0"/>
              <a:t>Kč</a:t>
            </a:r>
          </a:p>
          <a:p>
            <a:r>
              <a:rPr lang="cs-CZ" dirty="0"/>
              <a:t>Minimální </a:t>
            </a:r>
            <a:r>
              <a:rPr lang="cs-CZ" dirty="0" smtClean="0"/>
              <a:t>výše </a:t>
            </a:r>
            <a:r>
              <a:rPr lang="cs-CZ" dirty="0"/>
              <a:t>celkových způsobilých výdajů </a:t>
            </a:r>
            <a:r>
              <a:rPr lang="cs-CZ" dirty="0" smtClean="0"/>
              <a:t>projektu: 500 </a:t>
            </a:r>
            <a:r>
              <a:rPr lang="cs-CZ" dirty="0"/>
              <a:t>000,000 </a:t>
            </a:r>
            <a:r>
              <a:rPr lang="cs-CZ" dirty="0" smtClean="0"/>
              <a:t>Kč</a:t>
            </a:r>
          </a:p>
          <a:p>
            <a:r>
              <a:rPr lang="cs-CZ" dirty="0" smtClean="0"/>
              <a:t>Maximální výše celkových způsobilých výdajů projektu: 2 500 </a:t>
            </a:r>
            <a:r>
              <a:rPr lang="cs-CZ" dirty="0"/>
              <a:t>000,000 </a:t>
            </a:r>
            <a:r>
              <a:rPr lang="cs-CZ" dirty="0" smtClean="0"/>
              <a:t>Kč</a:t>
            </a:r>
            <a:r>
              <a:rPr lang="cs-CZ" dirty="0"/>
              <a:t>	</a:t>
            </a:r>
          </a:p>
          <a:p>
            <a:r>
              <a:rPr lang="cs-CZ" dirty="0"/>
              <a:t>Věcné zaměření: </a:t>
            </a:r>
            <a:r>
              <a:rPr lang="cs-CZ" dirty="0" smtClean="0"/>
              <a:t>Bezpečnost dopravy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34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LAG </a:t>
            </a:r>
            <a:r>
              <a:rPr lang="cs-CZ" dirty="0"/>
              <a:t>Podralsko – IROP – </a:t>
            </a:r>
            <a:r>
              <a:rPr lang="cs-CZ" dirty="0" smtClean="0"/>
              <a:t>Bezpečnost dopravy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sz="3800" b="1" dirty="0" smtClean="0"/>
          </a:p>
          <a:p>
            <a:r>
              <a:rPr lang="cs-CZ" sz="3800" b="1" dirty="0" smtClean="0"/>
              <a:t>Typy podporovaných projektů:</a:t>
            </a:r>
          </a:p>
          <a:p>
            <a:pPr marL="0" indent="0">
              <a:buNone/>
            </a:pPr>
            <a:endParaRPr lang="cs-CZ" sz="3800" dirty="0" smtClean="0"/>
          </a:p>
          <a:p>
            <a:pPr marL="0" indent="0">
              <a:buNone/>
            </a:pPr>
            <a:r>
              <a:rPr lang="cs-CZ" sz="3800" b="1" dirty="0"/>
              <a:t>Bezpečnost </a:t>
            </a:r>
          </a:p>
          <a:p>
            <a:pPr marL="0" indent="0">
              <a:buNone/>
            </a:pPr>
            <a:r>
              <a:rPr lang="cs-CZ" sz="3800" dirty="0"/>
              <a:t>Zvyšování bezpečnosti dopravy, např. bezbariérový přístup, zvuková a jiná signalizace pro nevidomé, přizpůsobení komunikací pro nemotorovou dopravu osobám s omezenou pohyblivostí nebo orientací, chodníky. 	</a:t>
            </a:r>
          </a:p>
          <a:p>
            <a:pPr marL="0" indent="0">
              <a:buNone/>
            </a:pPr>
            <a:r>
              <a:rPr lang="cs-CZ" sz="3800" dirty="0"/>
              <a:t>	</a:t>
            </a:r>
            <a:endParaRPr lang="cs-CZ" sz="3800" dirty="0" smtClean="0"/>
          </a:p>
          <a:p>
            <a:pPr marL="0" indent="0">
              <a:buNone/>
            </a:pPr>
            <a:r>
              <a:rPr lang="cs-CZ" sz="3800" b="1" dirty="0" smtClean="0"/>
              <a:t>Místo realizace: </a:t>
            </a:r>
            <a:r>
              <a:rPr lang="cs-CZ" sz="3800" dirty="0" smtClean="0"/>
              <a:t>území působnosti LAG Podralsko</a:t>
            </a:r>
            <a:endParaRPr lang="cs-CZ" sz="3800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465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1564</TotalTime>
  <Words>3060</Words>
  <Application>Microsoft Office PowerPoint</Application>
  <PresentationFormat>Předvádění na obrazovce (4:3)</PresentationFormat>
  <Paragraphs>505</Paragraphs>
  <Slides>68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69" baseType="lpstr">
      <vt:lpstr>Administrativní</vt:lpstr>
      <vt:lpstr>  LAG Podralsko z.s.</vt:lpstr>
      <vt:lpstr>Bezpečnost dopravy</vt:lpstr>
      <vt:lpstr>Program semináře</vt:lpstr>
      <vt:lpstr>     Návaznost „podvýzvy MAS“ na výzvu IROP č. 53</vt:lpstr>
      <vt:lpstr>Návaznost „podvýzvy MAS“ na výzvu IROP č. 53</vt:lpstr>
      <vt:lpstr>Základní údaje o výzvách</vt:lpstr>
      <vt:lpstr>Základní údaje o výzvách</vt:lpstr>
      <vt:lpstr>LAG Podralsko – IROP – Bezpečnost dopravy II</vt:lpstr>
      <vt:lpstr>LAG Podralsko – IROP – Bezpečnost dopravy II</vt:lpstr>
      <vt:lpstr>Bezpečnost dopravy – hlavní podporované aktivity</vt:lpstr>
      <vt:lpstr>Bezpečnost dopravy – vedlejší podporované aktivity</vt:lpstr>
      <vt:lpstr>LAG Podralsko – IROP – Bezpečnost dopravy II</vt:lpstr>
      <vt:lpstr>Způsobilé výdaje – hlavní aktivity (min.85%)</vt:lpstr>
      <vt:lpstr>Způsobilé výdaje – vedlejší aktivity (max.15%)</vt:lpstr>
      <vt:lpstr>Způsobilé výdaje – vedlejší aktivity</vt:lpstr>
      <vt:lpstr>LAG Podralsko – IROP – Bezpečnost dopravy II</vt:lpstr>
      <vt:lpstr>Osnova studie proveditelnosti  aktivita Bezpečnost dopravy</vt:lpstr>
      <vt:lpstr>Osnova SP – Bod 1 a bod 2</vt:lpstr>
      <vt:lpstr> Studie proveditelnosti, bod 3 osnovy  CHARAKTERISTIKA PROJEKTU A JEHO SOULAD S PROGRAMEM</vt:lpstr>
      <vt:lpstr>              Studie proveditelnosti, bod 4 osnovy Podrobný popis projektu </vt:lpstr>
      <vt:lpstr>Studie proveditelnosti, bod 4 osnovy Podrobný popis projektu</vt:lpstr>
      <vt:lpstr>Studie proveditelnosti, bod 5 osnovy ZDŮVODNĚNÍ POTŘEBNOSTI REALIZACE PROJEKTU</vt:lpstr>
      <vt:lpstr>Studie proveditelnosti, bod 6 osnovy Management projektu a řízení lidských zdrojů</vt:lpstr>
      <vt:lpstr>Studie proveditelnosti, bod 7 osnovy TECHNICKÉ A TECHNOLOGICKÉ ŘEŠENÍ PROJEKTU </vt:lpstr>
      <vt:lpstr>Studie proveditelnosti, bod 8 osnovy VLIV PROJEKTU NA ŽIVOTNÍ PROSTŘEDÍ </vt:lpstr>
      <vt:lpstr>Studie proveditelnosti, bod 9 osnovy Dlouhodobý majetek</vt:lpstr>
      <vt:lpstr>Studie proveditelnosti, bod 10 osnovy Výstupy projektu</vt:lpstr>
      <vt:lpstr>Studie proveditelnosti, bod 11 osnovy Připravenost projektu k realizaci</vt:lpstr>
      <vt:lpstr>Studie proveditelnosti, bod 11 osnovy Připravenost projektu k realizaci</vt:lpstr>
      <vt:lpstr>Studie proveditelnosti, bod 12 osnovy  ZPŮSOB STANOVENÍ CEN DO ROZPOČTU PROJEKTU</vt:lpstr>
      <vt:lpstr>Studie proveditelnosti, bod 13 osnovy  Finanční analýza</vt:lpstr>
      <vt:lpstr>Studie proveditelnosti, bod 14 osnovy ANALÝZA A ŘÍZENÍ RIZIK</vt:lpstr>
      <vt:lpstr>Studie proveditelnosti, bod 15 osnovy VLIV PROJEKTU NA HORIZONTÁLNÍ PRINCIPY</vt:lpstr>
      <vt:lpstr>Studie proveditelnosti, bod 16 osnovy ZÁVĚREČNÉ HODNOCENÍ EFEKTIVITY A UDRŽITELNOSTI PROJEKTU</vt:lpstr>
      <vt:lpstr> Karta souladu projektu s principy udržitelné mobility</vt:lpstr>
      <vt:lpstr>Informace ke všem aktivitám</vt:lpstr>
      <vt:lpstr>Informace</vt:lpstr>
      <vt:lpstr>Časový harmonogram:</vt:lpstr>
      <vt:lpstr>Způsob hodnocení a výběru projektů</vt:lpstr>
      <vt:lpstr>   Kritéria formálních náležitostí</vt:lpstr>
      <vt:lpstr>Kritéria přijatelnosti</vt:lpstr>
      <vt:lpstr>Kritéria přijatelnosti</vt:lpstr>
      <vt:lpstr>Věcné hodnocení – aktivita Bezpečnost dopravy</vt:lpstr>
      <vt:lpstr>KRITÉRIA PRO VÝBĚR A HODNOCENÍ PROJEKTŮ –ZÁVĚREČNÉ OVĚŘENÍ ZPŮSOBILOSTI PROJEKTŮ - CRR</vt:lpstr>
      <vt:lpstr>  Jak vyplnit žádost https://mseu.mssf.cz/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vyplnit žádost</vt:lpstr>
      <vt:lpstr>Jak vyplnit žádost </vt:lpstr>
      <vt:lpstr>Jak vyplnit žádost</vt:lpstr>
      <vt:lpstr>Jak vyplnit žádost</vt:lpstr>
      <vt:lpstr>Jak vyplnit žádost</vt:lpstr>
      <vt:lpstr>Jak vyplnit žádost</vt:lpstr>
      <vt:lpstr>Jak vyplnit žádost</vt:lpstr>
      <vt:lpstr>Zadávání veřejných zakázek</vt:lpstr>
      <vt:lpstr>Modul Veřejné zakázky</vt:lpstr>
      <vt:lpstr>Zadávání veřejných zakázek</vt:lpstr>
      <vt:lpstr>Zadávání veřejných zakázek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 Podralsko z.s.</dc:title>
  <dc:creator>Strnadova Dagmar</dc:creator>
  <cp:lastModifiedBy>Strnadova</cp:lastModifiedBy>
  <cp:revision>125</cp:revision>
  <dcterms:created xsi:type="dcterms:W3CDTF">2017-06-14T09:21:56Z</dcterms:created>
  <dcterms:modified xsi:type="dcterms:W3CDTF">2018-06-26T21:22:59Z</dcterms:modified>
</cp:coreProperties>
</file>